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strument Sans Medium" panose="020B0604020202020204" charset="0"/>
      <p:regular r:id="rId17"/>
    </p:embeddedFont>
    <p:embeddedFont>
      <p:font typeface="Instrument Sans Semi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861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748213" y="2346831"/>
            <a:ext cx="3133974" cy="744435"/>
          </a:xfrm>
          <a:prstGeom prst="rect">
            <a:avLst/>
          </a:prstGeom>
          <a:noFill/>
          <a:ln/>
        </p:spPr>
        <p:txBody>
          <a:bodyPr wrap="squar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Blogsphere</a:t>
            </a:r>
            <a:endParaRPr lang="en-US" sz="4450" dirty="0"/>
          </a:p>
        </p:txBody>
      </p:sp>
      <p:sp>
        <p:nvSpPr>
          <p:cNvPr id="5" name="TextBox 4">
            <a:extLst>
              <a:ext uri="{FF2B5EF4-FFF2-40B4-BE49-F238E27FC236}">
                <a16:creationId xmlns:a16="http://schemas.microsoft.com/office/drawing/2014/main" id="{F3E3E375-4936-FAA6-E463-34BEC6DDD572}"/>
              </a:ext>
            </a:extLst>
          </p:cNvPr>
          <p:cNvSpPr txBox="1"/>
          <p:nvPr/>
        </p:nvSpPr>
        <p:spPr>
          <a:xfrm>
            <a:off x="1610591" y="526123"/>
            <a:ext cx="12749645" cy="744435"/>
          </a:xfrm>
          <a:prstGeom prst="rect">
            <a:avLst/>
          </a:prstGeom>
          <a:noFill/>
        </p:spPr>
        <p:txBody>
          <a:bodyPr wrap="square">
            <a:spAutoFit/>
          </a:bodyPr>
          <a:lstStyle/>
          <a:p>
            <a:pPr>
              <a:lnSpc>
                <a:spcPts val="5550"/>
              </a:lnSpc>
            </a:pPr>
            <a:r>
              <a:rPr lang="en-IN" sz="3600" dirty="0">
                <a:solidFill>
                  <a:srgbClr val="505468"/>
                </a:solidFill>
                <a:latin typeface="Instrument Sans Semi Bold" pitchFamily="34" charset="0"/>
              </a:rPr>
              <a:t>BRACT’S, Vishwakarma Institute of Technology, Pune-48</a:t>
            </a:r>
          </a:p>
        </p:txBody>
      </p:sp>
      <p:pic>
        <p:nvPicPr>
          <p:cNvPr id="6" name="Picture 5">
            <a:extLst>
              <a:ext uri="{FF2B5EF4-FFF2-40B4-BE49-F238E27FC236}">
                <a16:creationId xmlns:a16="http://schemas.microsoft.com/office/drawing/2014/main" id="{10F27281-B606-B1AF-3D2B-1EACFCBB2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92" y="145472"/>
            <a:ext cx="1114862" cy="1260596"/>
          </a:xfrm>
          <a:prstGeom prst="rect">
            <a:avLst/>
          </a:prstGeom>
        </p:spPr>
      </p:pic>
      <p:sp>
        <p:nvSpPr>
          <p:cNvPr id="7" name="TextBox 6">
            <a:extLst>
              <a:ext uri="{FF2B5EF4-FFF2-40B4-BE49-F238E27FC236}">
                <a16:creationId xmlns:a16="http://schemas.microsoft.com/office/drawing/2014/main" id="{32FFFF8A-E6D4-BB7B-2B24-6451DD4DDE73}"/>
              </a:ext>
            </a:extLst>
          </p:cNvPr>
          <p:cNvSpPr txBox="1"/>
          <p:nvPr/>
        </p:nvSpPr>
        <p:spPr>
          <a:xfrm>
            <a:off x="1766455" y="3575144"/>
            <a:ext cx="2171700" cy="400110"/>
          </a:xfrm>
          <a:prstGeom prst="rect">
            <a:avLst/>
          </a:prstGeom>
          <a:noFill/>
        </p:spPr>
        <p:txBody>
          <a:bodyPr wrap="square" rtlCol="0">
            <a:spAutoFit/>
          </a:bodyPr>
          <a:lstStyle/>
          <a:p>
            <a:r>
              <a:rPr lang="en-IN" sz="2000" b="1" dirty="0">
                <a:solidFill>
                  <a:srgbClr val="505468"/>
                </a:solidFill>
                <a:latin typeface="Instrument Sans Semi Bold" pitchFamily="34" charset="0"/>
              </a:rPr>
              <a:t>Presented By</a:t>
            </a:r>
            <a:r>
              <a:rPr lang="en-IN" sz="2000" dirty="0">
                <a:solidFill>
                  <a:srgbClr val="505468"/>
                </a:solidFill>
                <a:latin typeface="Instrument Sans Semi Bold" pitchFamily="34" charset="0"/>
              </a:rPr>
              <a:t> :</a:t>
            </a:r>
          </a:p>
        </p:txBody>
      </p:sp>
      <p:graphicFrame>
        <p:nvGraphicFramePr>
          <p:cNvPr id="8" name="Table 7">
            <a:extLst>
              <a:ext uri="{FF2B5EF4-FFF2-40B4-BE49-F238E27FC236}">
                <a16:creationId xmlns:a16="http://schemas.microsoft.com/office/drawing/2014/main" id="{65D3B2E4-D4FA-FB90-696A-45254F25B10D}"/>
              </a:ext>
            </a:extLst>
          </p:cNvPr>
          <p:cNvGraphicFramePr>
            <a:graphicFrameLocks noGrp="1"/>
          </p:cNvGraphicFramePr>
          <p:nvPr>
            <p:extLst>
              <p:ext uri="{D42A27DB-BD31-4B8C-83A1-F6EECF244321}">
                <p14:modId xmlns:p14="http://schemas.microsoft.com/office/powerpoint/2010/main" val="2361074514"/>
              </p:ext>
            </p:extLst>
          </p:nvPr>
        </p:nvGraphicFramePr>
        <p:xfrm>
          <a:off x="2000250" y="4264738"/>
          <a:ext cx="9753600" cy="185420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3832229608"/>
                    </a:ext>
                  </a:extLst>
                </a:gridCol>
                <a:gridCol w="3251200">
                  <a:extLst>
                    <a:ext uri="{9D8B030D-6E8A-4147-A177-3AD203B41FA5}">
                      <a16:colId xmlns:a16="http://schemas.microsoft.com/office/drawing/2014/main" val="3335138721"/>
                    </a:ext>
                  </a:extLst>
                </a:gridCol>
                <a:gridCol w="3251200">
                  <a:extLst>
                    <a:ext uri="{9D8B030D-6E8A-4147-A177-3AD203B41FA5}">
                      <a16:colId xmlns:a16="http://schemas.microsoft.com/office/drawing/2014/main" val="465423228"/>
                    </a:ext>
                  </a:extLst>
                </a:gridCol>
              </a:tblGrid>
              <a:tr h="370840">
                <a:tc>
                  <a:txBody>
                    <a:bodyPr/>
                    <a:lstStyle/>
                    <a:p>
                      <a:r>
                        <a:rPr lang="en-IN" sz="1600" kern="1200" dirty="0">
                          <a:solidFill>
                            <a:srgbClr val="505468"/>
                          </a:solidFill>
                          <a:latin typeface="Instrument Sans Semi Bold" pitchFamily="34" charset="0"/>
                          <a:ea typeface="+mn-ea"/>
                          <a:cs typeface="+mn-cs"/>
                        </a:rPr>
                        <a:t>Roll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PRN No.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Name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9765292"/>
                  </a:ext>
                </a:extLst>
              </a:tr>
              <a:tr h="370840">
                <a:tc>
                  <a:txBody>
                    <a:bodyPr/>
                    <a:lstStyle/>
                    <a:p>
                      <a:r>
                        <a:rPr lang="en-IN" sz="1600" kern="1200" dirty="0">
                          <a:solidFill>
                            <a:srgbClr val="505468"/>
                          </a:solidFill>
                          <a:latin typeface="Instrument Sans Semi Bold" pitchFamily="34" charset="0"/>
                          <a:ea typeface="+mn-ea"/>
                          <a:cs typeface="+mn-cs"/>
                        </a:rPr>
                        <a:t>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1252070028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Ananya Morti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615399"/>
                  </a:ext>
                </a:extLst>
              </a:tr>
              <a:tr h="370840">
                <a:tc>
                  <a:txBody>
                    <a:bodyPr/>
                    <a:lstStyle/>
                    <a:p>
                      <a:r>
                        <a:rPr lang="en-IN" sz="1600" kern="1200" dirty="0">
                          <a:solidFill>
                            <a:srgbClr val="505468"/>
                          </a:solidFill>
                          <a:latin typeface="Instrument Sans Semi Bold" pitchFamily="34" charset="0"/>
                          <a:ea typeface="+mn-ea"/>
                          <a:cs typeface="+mn-cs"/>
                        </a:rPr>
                        <a:t>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1252070034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Pralhad Chape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6777146"/>
                  </a:ext>
                </a:extLst>
              </a:tr>
              <a:tr h="370840">
                <a:tc>
                  <a:txBody>
                    <a:bodyPr/>
                    <a:lstStyle/>
                    <a:p>
                      <a:r>
                        <a:rPr lang="en-IN" sz="1600" kern="1200" dirty="0">
                          <a:solidFill>
                            <a:srgbClr val="505468"/>
                          </a:solidFill>
                          <a:latin typeface="Instrument Sans Semi Bold" pitchFamily="34" charset="0"/>
                          <a:ea typeface="+mn-ea"/>
                          <a:cs typeface="+mn-cs"/>
                        </a:rPr>
                        <a:t>45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1252070045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Nandini Kurle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31326"/>
                  </a:ext>
                </a:extLst>
              </a:tr>
              <a:tr h="370840">
                <a:tc>
                  <a:txBody>
                    <a:bodyPr/>
                    <a:lstStyle/>
                    <a:p>
                      <a:r>
                        <a:rPr lang="en-IN" sz="1600" kern="1200" dirty="0">
                          <a:solidFill>
                            <a:srgbClr val="505468"/>
                          </a:solidFill>
                          <a:latin typeface="Instrument Sans Semi Bold" pitchFamily="34" charset="0"/>
                          <a:ea typeface="+mn-ea"/>
                          <a:cs typeface="+mn-cs"/>
                        </a:rPr>
                        <a:t>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1252070046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1600" kern="1200" dirty="0">
                          <a:solidFill>
                            <a:srgbClr val="505468"/>
                          </a:solidFill>
                          <a:latin typeface="Instrument Sans Semi Bold" pitchFamily="34" charset="0"/>
                          <a:ea typeface="+mn-ea"/>
                          <a:cs typeface="+mn-cs"/>
                        </a:rPr>
                        <a:t>Vedika Kore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8537760"/>
                  </a:ext>
                </a:extLst>
              </a:tr>
            </a:tbl>
          </a:graphicData>
        </a:graphic>
      </p:graphicFrame>
      <p:sp>
        <p:nvSpPr>
          <p:cNvPr id="10" name="TextBox 9">
            <a:extLst>
              <a:ext uri="{FF2B5EF4-FFF2-40B4-BE49-F238E27FC236}">
                <a16:creationId xmlns:a16="http://schemas.microsoft.com/office/drawing/2014/main" id="{609F6827-B5B9-7054-D2D5-C33D6122C983}"/>
              </a:ext>
            </a:extLst>
          </p:cNvPr>
          <p:cNvSpPr txBox="1"/>
          <p:nvPr/>
        </p:nvSpPr>
        <p:spPr>
          <a:xfrm>
            <a:off x="1610591" y="6508656"/>
            <a:ext cx="2296391" cy="400110"/>
          </a:xfrm>
          <a:prstGeom prst="rect">
            <a:avLst/>
          </a:prstGeom>
          <a:noFill/>
        </p:spPr>
        <p:txBody>
          <a:bodyPr wrap="square" rtlCol="0">
            <a:spAutoFit/>
          </a:bodyPr>
          <a:lstStyle/>
          <a:p>
            <a:r>
              <a:rPr lang="en-IN" sz="2000" b="1" dirty="0">
                <a:solidFill>
                  <a:srgbClr val="505468"/>
                </a:solidFill>
                <a:latin typeface="Instrument Sans Semi Bold" pitchFamily="34" charset="0"/>
              </a:rPr>
              <a:t>Guided By</a:t>
            </a:r>
            <a:r>
              <a:rPr lang="en-IN" sz="2000" dirty="0">
                <a:solidFill>
                  <a:srgbClr val="505468"/>
                </a:solidFill>
                <a:latin typeface="Instrument Sans Semi Bold" pitchFamily="34" charset="0"/>
              </a:rPr>
              <a:t> :</a:t>
            </a:r>
          </a:p>
        </p:txBody>
      </p:sp>
      <p:sp>
        <p:nvSpPr>
          <p:cNvPr id="11" name="TextBox 10">
            <a:extLst>
              <a:ext uri="{FF2B5EF4-FFF2-40B4-BE49-F238E27FC236}">
                <a16:creationId xmlns:a16="http://schemas.microsoft.com/office/drawing/2014/main" id="{F3F56DD8-0B3E-21D1-9432-FCB683F5F59C}"/>
              </a:ext>
            </a:extLst>
          </p:cNvPr>
          <p:cNvSpPr txBox="1"/>
          <p:nvPr/>
        </p:nvSpPr>
        <p:spPr>
          <a:xfrm>
            <a:off x="1610591" y="6961909"/>
            <a:ext cx="3169227" cy="400110"/>
          </a:xfrm>
          <a:prstGeom prst="rect">
            <a:avLst/>
          </a:prstGeom>
          <a:noFill/>
        </p:spPr>
        <p:txBody>
          <a:bodyPr wrap="square" rtlCol="0">
            <a:spAutoFit/>
          </a:bodyPr>
          <a:lstStyle/>
          <a:p>
            <a:r>
              <a:rPr lang="en-IN" sz="2000" b="1" dirty="0" err="1">
                <a:solidFill>
                  <a:srgbClr val="505468"/>
                </a:solidFill>
                <a:latin typeface="Instrument Sans Semi Bold" pitchFamily="34" charset="0"/>
              </a:rPr>
              <a:t>Mrs.Disha</a:t>
            </a:r>
            <a:r>
              <a:rPr lang="en-IN" sz="2000" b="1" dirty="0">
                <a:solidFill>
                  <a:srgbClr val="505468"/>
                </a:solidFill>
                <a:latin typeface="Instrument Sans Semi Bold" pitchFamily="34" charset="0"/>
              </a:rPr>
              <a:t> Wankhade</a:t>
            </a:r>
          </a:p>
        </p:txBody>
      </p:sp>
      <p:sp>
        <p:nvSpPr>
          <p:cNvPr id="12" name="Rectangle 11">
            <a:extLst>
              <a:ext uri="{FF2B5EF4-FFF2-40B4-BE49-F238E27FC236}">
                <a16:creationId xmlns:a16="http://schemas.microsoft.com/office/drawing/2014/main" id="{68946F47-5BB7-A1D2-AFDB-5AE2140819CF}"/>
              </a:ext>
            </a:extLst>
          </p:cNvPr>
          <p:cNvSpPr/>
          <p:nvPr/>
        </p:nvSpPr>
        <p:spPr>
          <a:xfrm>
            <a:off x="12843164" y="7699664"/>
            <a:ext cx="1693718" cy="529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1">
            <a:extLst>
              <a:ext uri="{FF2B5EF4-FFF2-40B4-BE49-F238E27FC236}">
                <a16:creationId xmlns:a16="http://schemas.microsoft.com/office/drawing/2014/main" id="{ADC23C9A-C5EF-7406-7C0A-D046B7D9FDA2}"/>
              </a:ext>
            </a:extLst>
          </p:cNvPr>
          <p:cNvSpPr/>
          <p:nvPr/>
        </p:nvSpPr>
        <p:spPr>
          <a:xfrm>
            <a:off x="5075991" y="1370821"/>
            <a:ext cx="5091351"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Department of Computer Engineering</a:t>
            </a:r>
            <a:endParaRPr lang="en-US" sz="2200" dirty="0"/>
          </a:p>
        </p:txBody>
      </p:sp>
      <p:sp>
        <p:nvSpPr>
          <p:cNvPr id="4" name="Text 2">
            <a:extLst>
              <a:ext uri="{FF2B5EF4-FFF2-40B4-BE49-F238E27FC236}">
                <a16:creationId xmlns:a16="http://schemas.microsoft.com/office/drawing/2014/main" id="{A7159D88-FCED-C1FB-615C-E96D74632312}"/>
              </a:ext>
            </a:extLst>
          </p:cNvPr>
          <p:cNvSpPr/>
          <p:nvPr/>
        </p:nvSpPr>
        <p:spPr>
          <a:xfrm>
            <a:off x="5916509" y="1799275"/>
            <a:ext cx="3453434" cy="453509"/>
          </a:xfrm>
          <a:prstGeom prst="rect">
            <a:avLst/>
          </a:prstGeom>
          <a:noFill/>
          <a:ln/>
        </p:spPr>
        <p:txBody>
          <a:bodyPr wrap="none" lIns="0" tIns="0" rIns="0" bIns="0" rtlCol="0" anchor="t"/>
          <a:lstStyle/>
          <a:p>
            <a:pPr marL="0" indent="0" algn="l">
              <a:lnSpc>
                <a:spcPts val="3550"/>
              </a:lnSpc>
              <a:buNone/>
            </a:pPr>
            <a:r>
              <a:rPr lang="en-US" dirty="0">
                <a:solidFill>
                  <a:srgbClr val="5B5F71"/>
                </a:solidFill>
                <a:latin typeface="Instrument Sans Medium" pitchFamily="34" charset="0"/>
                <a:ea typeface="Instrument Sans Medium" pitchFamily="34" charset="-122"/>
                <a:cs typeface="Instrument Sans Medium" pitchFamily="34" charset="-120"/>
              </a:rPr>
              <a:t>Academic Year: </a:t>
            </a:r>
            <a:r>
              <a:rPr lang="en-US" sz="1600" dirty="0">
                <a:solidFill>
                  <a:srgbClr val="5B5F71"/>
                </a:solidFill>
                <a:latin typeface="Instrument Sans Medium" pitchFamily="34" charset="0"/>
                <a:ea typeface="Instrument Sans Medium" pitchFamily="34" charset="-122"/>
                <a:cs typeface="Instrument Sans Medium" pitchFamily="34" charset="-120"/>
              </a:rPr>
              <a:t>2025-26</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9735" y="916662"/>
            <a:ext cx="13039606" cy="660440"/>
          </a:xfrm>
          <a:prstGeom prst="rect">
            <a:avLst/>
          </a:prstGeom>
          <a:noFill/>
          <a:ln/>
        </p:spPr>
        <p:txBody>
          <a:bodyPr wrap="none" lIns="0" tIns="0" rIns="0" bIns="0" rtlCol="0" anchor="t"/>
          <a:lstStyle/>
          <a:p>
            <a:pPr marL="0" indent="0" algn="l">
              <a:lnSpc>
                <a:spcPts val="5200"/>
              </a:lnSpc>
              <a:buNone/>
            </a:pPr>
            <a:r>
              <a:rPr lang="en-US" sz="4150" dirty="0">
                <a:solidFill>
                  <a:srgbClr val="505468"/>
                </a:solidFill>
                <a:latin typeface="Instrument Sans Semi Bold" pitchFamily="34" charset="0"/>
                <a:ea typeface="Instrument Sans Semi Bold" pitchFamily="34" charset="-122"/>
                <a:cs typeface="Instrument Sans Semi Bold" pitchFamily="34" charset="-120"/>
              </a:rPr>
              <a:t>Conclusion: Blogsphere Empowers Modern Blogging</a:t>
            </a:r>
            <a:endParaRPr lang="en-US" sz="4150" dirty="0"/>
          </a:p>
        </p:txBody>
      </p:sp>
      <p:sp>
        <p:nvSpPr>
          <p:cNvPr id="3" name="Shape 1"/>
          <p:cNvSpPr/>
          <p:nvPr/>
        </p:nvSpPr>
        <p:spPr>
          <a:xfrm>
            <a:off x="739735" y="2316718"/>
            <a:ext cx="6469737" cy="2233970"/>
          </a:xfrm>
          <a:prstGeom prst="roundRect">
            <a:avLst>
              <a:gd name="adj" fmla="val 4912"/>
            </a:avLst>
          </a:prstGeom>
          <a:solidFill>
            <a:srgbClr val="FFFFFF">
              <a:alpha val="95000"/>
            </a:srgbClr>
          </a:solidFill>
          <a:ln/>
        </p:spPr>
      </p:sp>
      <p:pic>
        <p:nvPicPr>
          <p:cNvPr id="4" name="Image 0" descr="preencoded.png"/>
          <p:cNvPicPr>
            <a:picLocks noChangeAspect="1"/>
          </p:cNvPicPr>
          <p:nvPr/>
        </p:nvPicPr>
        <p:blipFill>
          <a:blip r:embed="rId3"/>
          <a:stretch>
            <a:fillRect/>
          </a:stretch>
        </p:blipFill>
        <p:spPr>
          <a:xfrm>
            <a:off x="739735" y="2293858"/>
            <a:ext cx="6469737" cy="91440"/>
          </a:xfrm>
          <a:prstGeom prst="rect">
            <a:avLst/>
          </a:prstGeom>
        </p:spPr>
      </p:pic>
      <p:pic>
        <p:nvPicPr>
          <p:cNvPr id="5" name="Image 1" descr="preencoded.png"/>
          <p:cNvPicPr>
            <a:picLocks noChangeAspect="1"/>
          </p:cNvPicPr>
          <p:nvPr/>
        </p:nvPicPr>
        <p:blipFill>
          <a:blip r:embed="rId4"/>
          <a:stretch>
            <a:fillRect/>
          </a:stretch>
        </p:blipFill>
        <p:spPr>
          <a:xfrm>
            <a:off x="3657540" y="1999774"/>
            <a:ext cx="634008" cy="634008"/>
          </a:xfrm>
          <a:prstGeom prst="rect">
            <a:avLst/>
          </a:prstGeom>
        </p:spPr>
      </p:pic>
      <p:sp>
        <p:nvSpPr>
          <p:cNvPr id="6" name="Text 2"/>
          <p:cNvSpPr/>
          <p:nvPr/>
        </p:nvSpPr>
        <p:spPr>
          <a:xfrm>
            <a:off x="3847683" y="2158246"/>
            <a:ext cx="253603" cy="316944"/>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Instrument Sans Semi Bold" pitchFamily="34" charset="0"/>
                <a:ea typeface="Instrument Sans Semi Bold" pitchFamily="34" charset="-122"/>
                <a:cs typeface="Instrument Sans Semi Bold" pitchFamily="34" charset="-120"/>
              </a:rPr>
              <a:t>1</a:t>
            </a:r>
            <a:endParaRPr lang="en-US" sz="1950" dirty="0"/>
          </a:p>
        </p:txBody>
      </p:sp>
      <p:sp>
        <p:nvSpPr>
          <p:cNvPr id="7" name="Text 3"/>
          <p:cNvSpPr/>
          <p:nvPr/>
        </p:nvSpPr>
        <p:spPr>
          <a:xfrm>
            <a:off x="973931" y="2845118"/>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Robust Solution</a:t>
            </a:r>
            <a:endParaRPr lang="en-US" sz="2050" dirty="0"/>
          </a:p>
        </p:txBody>
      </p:sp>
      <p:sp>
        <p:nvSpPr>
          <p:cNvPr id="8" name="Text 4"/>
          <p:cNvSpPr/>
          <p:nvPr/>
        </p:nvSpPr>
        <p:spPr>
          <a:xfrm>
            <a:off x="973931" y="3302079"/>
            <a:ext cx="6001345" cy="101441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The MERN stack delivers a powerful, scalable, and secure blog DBMS solution, perfectly tailored for the demands of modern blogging.</a:t>
            </a:r>
            <a:endParaRPr lang="en-US" sz="1650" dirty="0"/>
          </a:p>
        </p:txBody>
      </p:sp>
      <p:sp>
        <p:nvSpPr>
          <p:cNvPr id="9" name="Shape 5"/>
          <p:cNvSpPr/>
          <p:nvPr/>
        </p:nvSpPr>
        <p:spPr>
          <a:xfrm>
            <a:off x="7420808" y="2316718"/>
            <a:ext cx="6469856" cy="2233970"/>
          </a:xfrm>
          <a:prstGeom prst="roundRect">
            <a:avLst>
              <a:gd name="adj" fmla="val 4912"/>
            </a:avLst>
          </a:prstGeom>
          <a:solidFill>
            <a:srgbClr val="FFFFFF">
              <a:alpha val="95000"/>
            </a:srgbClr>
          </a:solidFill>
          <a:ln/>
        </p:spPr>
      </p:sp>
      <p:pic>
        <p:nvPicPr>
          <p:cNvPr id="10" name="Image 2" descr="preencoded.png"/>
          <p:cNvPicPr>
            <a:picLocks noChangeAspect="1"/>
          </p:cNvPicPr>
          <p:nvPr/>
        </p:nvPicPr>
        <p:blipFill>
          <a:blip r:embed="rId3"/>
          <a:stretch>
            <a:fillRect/>
          </a:stretch>
        </p:blipFill>
        <p:spPr>
          <a:xfrm>
            <a:off x="7420808" y="2293858"/>
            <a:ext cx="6469856" cy="91440"/>
          </a:xfrm>
          <a:prstGeom prst="rect">
            <a:avLst/>
          </a:prstGeom>
        </p:spPr>
      </p:pic>
      <p:pic>
        <p:nvPicPr>
          <p:cNvPr id="11" name="Image 3" descr="preencoded.png"/>
          <p:cNvPicPr>
            <a:picLocks noChangeAspect="1"/>
          </p:cNvPicPr>
          <p:nvPr/>
        </p:nvPicPr>
        <p:blipFill>
          <a:blip r:embed="rId4"/>
          <a:stretch>
            <a:fillRect/>
          </a:stretch>
        </p:blipFill>
        <p:spPr>
          <a:xfrm>
            <a:off x="10338733" y="1999774"/>
            <a:ext cx="634008" cy="634008"/>
          </a:xfrm>
          <a:prstGeom prst="rect">
            <a:avLst/>
          </a:prstGeom>
        </p:spPr>
      </p:pic>
      <p:sp>
        <p:nvSpPr>
          <p:cNvPr id="12" name="Text 6"/>
          <p:cNvSpPr/>
          <p:nvPr/>
        </p:nvSpPr>
        <p:spPr>
          <a:xfrm>
            <a:off x="10528875" y="2158246"/>
            <a:ext cx="253603" cy="316944"/>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Instrument Sans Semi Bold" pitchFamily="34" charset="0"/>
                <a:ea typeface="Instrument Sans Semi Bold" pitchFamily="34" charset="-122"/>
                <a:cs typeface="Instrument Sans Semi Bold" pitchFamily="34" charset="-120"/>
              </a:rPr>
              <a:t>2</a:t>
            </a:r>
            <a:endParaRPr lang="en-US" sz="1950" dirty="0"/>
          </a:p>
        </p:txBody>
      </p:sp>
      <p:sp>
        <p:nvSpPr>
          <p:cNvPr id="13" name="Text 7"/>
          <p:cNvSpPr/>
          <p:nvPr/>
        </p:nvSpPr>
        <p:spPr>
          <a:xfrm>
            <a:off x="7655004" y="2845118"/>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Quality Assurance</a:t>
            </a:r>
            <a:endParaRPr lang="en-US" sz="2050" dirty="0"/>
          </a:p>
        </p:txBody>
      </p:sp>
      <p:sp>
        <p:nvSpPr>
          <p:cNvPr id="14" name="Text 8"/>
          <p:cNvSpPr/>
          <p:nvPr/>
        </p:nvSpPr>
        <p:spPr>
          <a:xfrm>
            <a:off x="7655004" y="3302079"/>
            <a:ext cx="6001464" cy="101441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Rigorous Postman testing ensures exceptional API quality, translating into a smooth, reliable, and delightful user experience.</a:t>
            </a:r>
            <a:endParaRPr lang="en-US" sz="1650" dirty="0"/>
          </a:p>
        </p:txBody>
      </p:sp>
      <p:sp>
        <p:nvSpPr>
          <p:cNvPr id="15" name="Shape 9"/>
          <p:cNvSpPr/>
          <p:nvPr/>
        </p:nvSpPr>
        <p:spPr>
          <a:xfrm>
            <a:off x="739735" y="5078968"/>
            <a:ext cx="6469737" cy="2233970"/>
          </a:xfrm>
          <a:prstGeom prst="roundRect">
            <a:avLst>
              <a:gd name="adj" fmla="val 4912"/>
            </a:avLst>
          </a:prstGeom>
          <a:solidFill>
            <a:srgbClr val="FFFFFF">
              <a:alpha val="95000"/>
            </a:srgbClr>
          </a:solidFill>
          <a:ln/>
        </p:spPr>
      </p:sp>
      <p:pic>
        <p:nvPicPr>
          <p:cNvPr id="16" name="Image 4" descr="preencoded.png"/>
          <p:cNvPicPr>
            <a:picLocks noChangeAspect="1"/>
          </p:cNvPicPr>
          <p:nvPr/>
        </p:nvPicPr>
        <p:blipFill>
          <a:blip r:embed="rId3"/>
          <a:stretch>
            <a:fillRect/>
          </a:stretch>
        </p:blipFill>
        <p:spPr>
          <a:xfrm>
            <a:off x="739735" y="5056108"/>
            <a:ext cx="6469737" cy="91440"/>
          </a:xfrm>
          <a:prstGeom prst="rect">
            <a:avLst/>
          </a:prstGeom>
        </p:spPr>
      </p:pic>
      <p:pic>
        <p:nvPicPr>
          <p:cNvPr id="17" name="Image 5" descr="preencoded.png"/>
          <p:cNvPicPr>
            <a:picLocks noChangeAspect="1"/>
          </p:cNvPicPr>
          <p:nvPr/>
        </p:nvPicPr>
        <p:blipFill>
          <a:blip r:embed="rId4"/>
          <a:stretch>
            <a:fillRect/>
          </a:stretch>
        </p:blipFill>
        <p:spPr>
          <a:xfrm>
            <a:off x="3657540" y="4762024"/>
            <a:ext cx="634008" cy="634008"/>
          </a:xfrm>
          <a:prstGeom prst="rect">
            <a:avLst/>
          </a:prstGeom>
        </p:spPr>
      </p:pic>
      <p:sp>
        <p:nvSpPr>
          <p:cNvPr id="18" name="Text 10"/>
          <p:cNvSpPr/>
          <p:nvPr/>
        </p:nvSpPr>
        <p:spPr>
          <a:xfrm>
            <a:off x="3847683" y="4920496"/>
            <a:ext cx="253603" cy="316944"/>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Instrument Sans Semi Bold" pitchFamily="34" charset="0"/>
                <a:ea typeface="Instrument Sans Semi Bold" pitchFamily="34" charset="-122"/>
                <a:cs typeface="Instrument Sans Semi Bold" pitchFamily="34" charset="-120"/>
              </a:rPr>
              <a:t>3</a:t>
            </a:r>
            <a:endParaRPr lang="en-US" sz="1950" dirty="0"/>
          </a:p>
        </p:txBody>
      </p:sp>
      <p:sp>
        <p:nvSpPr>
          <p:cNvPr id="19" name="Text 11"/>
          <p:cNvSpPr/>
          <p:nvPr/>
        </p:nvSpPr>
        <p:spPr>
          <a:xfrm>
            <a:off x="973931" y="5607368"/>
            <a:ext cx="2670929" cy="330160"/>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Full-Stack Excellence</a:t>
            </a:r>
            <a:endParaRPr lang="en-US" sz="2050" dirty="0"/>
          </a:p>
        </p:txBody>
      </p:sp>
      <p:sp>
        <p:nvSpPr>
          <p:cNvPr id="20" name="Text 12"/>
          <p:cNvSpPr/>
          <p:nvPr/>
        </p:nvSpPr>
        <p:spPr>
          <a:xfrm>
            <a:off x="973931" y="6064329"/>
            <a:ext cx="6001345" cy="101441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Blogsphere stands as a prime example of a full-stack JavaScript application, showcasing excellence in design, development, and functionality.</a:t>
            </a:r>
            <a:endParaRPr lang="en-US" sz="1650" dirty="0"/>
          </a:p>
        </p:txBody>
      </p:sp>
      <p:sp>
        <p:nvSpPr>
          <p:cNvPr id="21" name="Shape 13"/>
          <p:cNvSpPr/>
          <p:nvPr/>
        </p:nvSpPr>
        <p:spPr>
          <a:xfrm>
            <a:off x="7420808" y="5078968"/>
            <a:ext cx="6469856" cy="2233970"/>
          </a:xfrm>
          <a:prstGeom prst="roundRect">
            <a:avLst>
              <a:gd name="adj" fmla="val 4912"/>
            </a:avLst>
          </a:prstGeom>
          <a:solidFill>
            <a:srgbClr val="FFFFFF">
              <a:alpha val="95000"/>
            </a:srgbClr>
          </a:solidFill>
          <a:ln/>
        </p:spPr>
      </p:sp>
      <p:pic>
        <p:nvPicPr>
          <p:cNvPr id="22" name="Image 6" descr="preencoded.png"/>
          <p:cNvPicPr>
            <a:picLocks noChangeAspect="1"/>
          </p:cNvPicPr>
          <p:nvPr/>
        </p:nvPicPr>
        <p:blipFill>
          <a:blip r:embed="rId3"/>
          <a:stretch>
            <a:fillRect/>
          </a:stretch>
        </p:blipFill>
        <p:spPr>
          <a:xfrm>
            <a:off x="7420808" y="5056108"/>
            <a:ext cx="6469856" cy="91440"/>
          </a:xfrm>
          <a:prstGeom prst="rect">
            <a:avLst/>
          </a:prstGeom>
        </p:spPr>
      </p:pic>
      <p:pic>
        <p:nvPicPr>
          <p:cNvPr id="23" name="Image 7" descr="preencoded.png"/>
          <p:cNvPicPr>
            <a:picLocks noChangeAspect="1"/>
          </p:cNvPicPr>
          <p:nvPr/>
        </p:nvPicPr>
        <p:blipFill>
          <a:blip r:embed="rId4"/>
          <a:stretch>
            <a:fillRect/>
          </a:stretch>
        </p:blipFill>
        <p:spPr>
          <a:xfrm>
            <a:off x="10338733" y="4762024"/>
            <a:ext cx="634008" cy="634008"/>
          </a:xfrm>
          <a:prstGeom prst="rect">
            <a:avLst/>
          </a:prstGeom>
        </p:spPr>
      </p:pic>
      <p:sp>
        <p:nvSpPr>
          <p:cNvPr id="24" name="Text 14"/>
          <p:cNvSpPr/>
          <p:nvPr/>
        </p:nvSpPr>
        <p:spPr>
          <a:xfrm>
            <a:off x="10528875" y="4920496"/>
            <a:ext cx="253603" cy="316944"/>
          </a:xfrm>
          <a:prstGeom prst="rect">
            <a:avLst/>
          </a:prstGeom>
          <a:noFill/>
          <a:ln/>
        </p:spPr>
        <p:txBody>
          <a:bodyPr wrap="none" lIns="0" tIns="0" rIns="0" bIns="0" rtlCol="0" anchor="t"/>
          <a:lstStyle/>
          <a:p>
            <a:pPr marL="0" indent="0" algn="l">
              <a:lnSpc>
                <a:spcPts val="3150"/>
              </a:lnSpc>
              <a:buNone/>
            </a:pPr>
            <a:r>
              <a:rPr lang="en-US" sz="1950" dirty="0">
                <a:solidFill>
                  <a:srgbClr val="FFFFFF"/>
                </a:solidFill>
                <a:latin typeface="Instrument Sans Semi Bold" pitchFamily="34" charset="0"/>
                <a:ea typeface="Instrument Sans Semi Bold" pitchFamily="34" charset="-122"/>
                <a:cs typeface="Instrument Sans Semi Bold" pitchFamily="34" charset="-120"/>
              </a:rPr>
              <a:t>4</a:t>
            </a:r>
            <a:endParaRPr lang="en-US" sz="1950" dirty="0"/>
          </a:p>
        </p:txBody>
      </p:sp>
      <p:sp>
        <p:nvSpPr>
          <p:cNvPr id="25" name="Text 15"/>
          <p:cNvSpPr/>
          <p:nvPr/>
        </p:nvSpPr>
        <p:spPr>
          <a:xfrm>
            <a:off x="7655004" y="5607368"/>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Future-Ready</a:t>
            </a:r>
            <a:endParaRPr lang="en-US" sz="2050" dirty="0"/>
          </a:p>
        </p:txBody>
      </p:sp>
      <p:sp>
        <p:nvSpPr>
          <p:cNvPr id="26" name="Text 16"/>
          <p:cNvSpPr/>
          <p:nvPr/>
        </p:nvSpPr>
        <p:spPr>
          <a:xfrm>
            <a:off x="7655004" y="6064329"/>
            <a:ext cx="6001464" cy="1014413"/>
          </a:xfrm>
          <a:prstGeom prst="rect">
            <a:avLst/>
          </a:prstGeom>
          <a:noFill/>
          <a:ln/>
        </p:spPr>
        <p:txBody>
          <a:bodyPr wrap="square" lIns="0" tIns="0" rIns="0" bIns="0" rtlCol="0" anchor="t"/>
          <a:lstStyle/>
          <a:p>
            <a:pPr marL="0" indent="0" algn="l">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Designed for agility, Blogsphere is ready to evolve, adapt, and integrate new features, meeting future user demands and technological advancements.</a:t>
            </a:r>
            <a:endParaRPr lang="en-US" sz="1650" dirty="0"/>
          </a:p>
        </p:txBody>
      </p:sp>
      <p:sp>
        <p:nvSpPr>
          <p:cNvPr id="27" name="Rectangle 26">
            <a:extLst>
              <a:ext uri="{FF2B5EF4-FFF2-40B4-BE49-F238E27FC236}">
                <a16:creationId xmlns:a16="http://schemas.microsoft.com/office/drawing/2014/main" id="{2821593A-B698-634A-8BC4-CD19DD70E297}"/>
              </a:ext>
            </a:extLst>
          </p:cNvPr>
          <p:cNvSpPr/>
          <p:nvPr/>
        </p:nvSpPr>
        <p:spPr>
          <a:xfrm>
            <a:off x="12843164" y="7699664"/>
            <a:ext cx="1693718" cy="529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638" y="1537302"/>
            <a:ext cx="5155168" cy="644366"/>
          </a:xfrm>
          <a:prstGeom prst="rect">
            <a:avLst/>
          </a:prstGeom>
          <a:noFill/>
          <a:ln/>
        </p:spPr>
        <p:txBody>
          <a:bodyPr wrap="none" lIns="0" tIns="0" rIns="0" bIns="0" rtlCol="0" anchor="t"/>
          <a:lstStyle/>
          <a:p>
            <a:pPr marL="0" indent="0" algn="l">
              <a:lnSpc>
                <a:spcPts val="5050"/>
              </a:lnSpc>
              <a:buNone/>
            </a:pPr>
            <a:r>
              <a:rPr lang="en-US" sz="4050" dirty="0">
                <a:solidFill>
                  <a:srgbClr val="505468"/>
                </a:solidFill>
                <a:latin typeface="Instrument Sans Semi Bold" pitchFamily="34" charset="0"/>
                <a:ea typeface="Instrument Sans Semi Bold" pitchFamily="34" charset="-122"/>
                <a:cs typeface="Instrument Sans Semi Bold" pitchFamily="34" charset="-120"/>
              </a:rPr>
              <a:t>What is Blogsphere?</a:t>
            </a:r>
            <a:endParaRPr lang="en-US" sz="4050" dirty="0"/>
          </a:p>
        </p:txBody>
      </p:sp>
      <p:sp>
        <p:nvSpPr>
          <p:cNvPr id="3" name="Text 1"/>
          <p:cNvSpPr/>
          <p:nvPr/>
        </p:nvSpPr>
        <p:spPr>
          <a:xfrm>
            <a:off x="721638" y="2412629"/>
            <a:ext cx="6342102" cy="1319689"/>
          </a:xfrm>
          <a:prstGeom prst="rect">
            <a:avLst/>
          </a:prstGeom>
          <a:noFill/>
          <a:ln/>
        </p:spPr>
        <p:txBody>
          <a:bodyPr wrap="square" lIns="0" tIns="0" rIns="0" bIns="0" rtlCol="0" anchor="t"/>
          <a:lstStyle/>
          <a:p>
            <a:pPr marL="0" indent="0" algn="l">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Blogsphere is a dynamic and intuitive blog management system, meticulously engineered on the robust MERN stack. It offers content creators a seamless platform to create, edit, delete, and organize their blog posts with unparalleled ease and efficiency.</a:t>
            </a:r>
            <a:endParaRPr lang="en-US" sz="1600" dirty="0"/>
          </a:p>
        </p:txBody>
      </p:sp>
      <p:sp>
        <p:nvSpPr>
          <p:cNvPr id="4" name="Text 2"/>
          <p:cNvSpPr/>
          <p:nvPr/>
        </p:nvSpPr>
        <p:spPr>
          <a:xfrm>
            <a:off x="721638" y="4114800"/>
            <a:ext cx="6342102" cy="1319689"/>
          </a:xfrm>
          <a:prstGeom prst="rect">
            <a:avLst/>
          </a:prstGeom>
          <a:noFill/>
          <a:ln/>
        </p:spPr>
        <p:txBody>
          <a:bodyPr wrap="square" lIns="0" tIns="0" rIns="0" bIns="0" rtlCol="0" anchor="t"/>
          <a:lstStyle/>
          <a:p>
            <a:pPr marL="0" indent="0" algn="l">
              <a:lnSpc>
                <a:spcPts val="2550"/>
              </a:lnSpc>
              <a:buNone/>
            </a:pPr>
            <a:r>
              <a:rPr lang="en-US" sz="1600" dirty="0">
                <a:solidFill>
                  <a:srgbClr val="5B5F71"/>
                </a:solidFill>
                <a:latin typeface="Instrument Sans Medium" pitchFamily="34" charset="0"/>
                <a:ea typeface="Instrument Sans Medium" pitchFamily="34" charset="-122"/>
                <a:cs typeface="Instrument Sans Medium" pitchFamily="34" charset="-120"/>
              </a:rPr>
              <a:t>This innovative platform unifies modern web technologies, providing a comprehensive full-stack JavaScript development experience that prioritizes both performance and user-friendliness.</a:t>
            </a:r>
            <a:endParaRPr lang="en-US" sz="1600" dirty="0"/>
          </a:p>
        </p:txBody>
      </p:sp>
      <p:pic>
        <p:nvPicPr>
          <p:cNvPr id="5" name="Image 0" descr="preencoded.png"/>
          <p:cNvPicPr>
            <a:picLocks noChangeAspect="1"/>
          </p:cNvPicPr>
          <p:nvPr/>
        </p:nvPicPr>
        <p:blipFill>
          <a:blip r:embed="rId3"/>
          <a:stretch>
            <a:fillRect/>
          </a:stretch>
        </p:blipFill>
        <p:spPr>
          <a:xfrm>
            <a:off x="8208125" y="1752481"/>
            <a:ext cx="6342102" cy="63421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96835" y="311825"/>
            <a:ext cx="3601641" cy="354330"/>
          </a:xfrm>
          <a:prstGeom prst="rect">
            <a:avLst/>
          </a:prstGeom>
          <a:noFill/>
          <a:ln/>
        </p:spPr>
        <p:txBody>
          <a:bodyPr wrap="none" lIns="0" tIns="0" rIns="0" bIns="0" rtlCol="0" anchor="t"/>
          <a:lstStyle/>
          <a:p>
            <a:pPr marL="0" indent="0" algn="l">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The MERN Stack Explained</a:t>
            </a:r>
            <a:endParaRPr lang="en-US" sz="2200" dirty="0"/>
          </a:p>
        </p:txBody>
      </p:sp>
      <p:pic>
        <p:nvPicPr>
          <p:cNvPr id="4" name="Image 0" descr="preencoded.png"/>
          <p:cNvPicPr>
            <a:picLocks noChangeAspect="1"/>
          </p:cNvPicPr>
          <p:nvPr/>
        </p:nvPicPr>
        <p:blipFill>
          <a:blip r:embed="rId3"/>
          <a:stretch>
            <a:fillRect/>
          </a:stretch>
        </p:blipFill>
        <p:spPr>
          <a:xfrm flipH="1">
            <a:off x="1186332" y="924142"/>
            <a:ext cx="78495" cy="7056764"/>
          </a:xfrm>
          <a:prstGeom prst="rect">
            <a:avLst/>
          </a:prstGeom>
        </p:spPr>
      </p:pic>
      <p:pic>
        <p:nvPicPr>
          <p:cNvPr id="9" name="Image 2" descr="preencoded.png"/>
          <p:cNvPicPr>
            <a:picLocks noChangeAspect="1"/>
          </p:cNvPicPr>
          <p:nvPr/>
        </p:nvPicPr>
        <p:blipFill>
          <a:blip r:embed="rId3"/>
          <a:stretch>
            <a:fillRect/>
          </a:stretch>
        </p:blipFill>
        <p:spPr>
          <a:xfrm flipH="1">
            <a:off x="7072629" y="924142"/>
            <a:ext cx="78149" cy="7025590"/>
          </a:xfrm>
          <a:prstGeom prst="rect">
            <a:avLst/>
          </a:prstGeom>
        </p:spPr>
      </p:pic>
      <p:grpSp>
        <p:nvGrpSpPr>
          <p:cNvPr id="25" name="Group 24">
            <a:extLst>
              <a:ext uri="{FF2B5EF4-FFF2-40B4-BE49-F238E27FC236}">
                <a16:creationId xmlns:a16="http://schemas.microsoft.com/office/drawing/2014/main" id="{8BD8E7BD-90CC-C372-D52C-321102586D0B}"/>
              </a:ext>
            </a:extLst>
          </p:cNvPr>
          <p:cNvGrpSpPr/>
          <p:nvPr/>
        </p:nvGrpSpPr>
        <p:grpSpPr>
          <a:xfrm>
            <a:off x="7165069" y="892969"/>
            <a:ext cx="5597141" cy="3559555"/>
            <a:chOff x="7158727" y="892970"/>
            <a:chExt cx="4532645" cy="3356474"/>
          </a:xfrm>
        </p:grpSpPr>
        <p:sp>
          <p:nvSpPr>
            <p:cNvPr id="8" name="Shape 4"/>
            <p:cNvSpPr/>
            <p:nvPr/>
          </p:nvSpPr>
          <p:spPr>
            <a:xfrm>
              <a:off x="7158727" y="892970"/>
              <a:ext cx="4532645" cy="3356474"/>
            </a:xfrm>
            <a:prstGeom prst="roundRect">
              <a:avLst>
                <a:gd name="adj" fmla="val 1335"/>
              </a:avLst>
            </a:prstGeom>
            <a:solidFill>
              <a:srgbClr val="FFFFFF">
                <a:alpha val="95000"/>
              </a:srgbClr>
            </a:solidFill>
            <a:ln w="15240">
              <a:solidFill>
                <a:srgbClr val="C8C9CF"/>
              </a:solidFill>
              <a:prstDash val="solid"/>
            </a:ln>
          </p:spPr>
          <p:txBody>
            <a:bodyPr/>
            <a:lstStyle/>
            <a:p>
              <a:endParaRPr lang="en-IN" dirty="0"/>
            </a:p>
          </p:txBody>
        </p:sp>
        <p:sp>
          <p:nvSpPr>
            <p:cNvPr id="10" name="Text 5"/>
            <p:cNvSpPr/>
            <p:nvPr/>
          </p:nvSpPr>
          <p:spPr>
            <a:xfrm>
              <a:off x="7308226" y="1035713"/>
              <a:ext cx="1417558" cy="177165"/>
            </a:xfrm>
            <a:prstGeom prst="rect">
              <a:avLst/>
            </a:prstGeom>
            <a:noFill/>
            <a:ln/>
          </p:spPr>
          <p:txBody>
            <a:bodyPr wrap="none" lIns="0" tIns="0" rIns="0" bIns="0" rtlCol="0" anchor="t"/>
            <a:lstStyle/>
            <a:p>
              <a:pPr marL="0" indent="0" algn="l">
                <a:lnSpc>
                  <a:spcPts val="1350"/>
                </a:lnSpc>
                <a:buNone/>
              </a:pPr>
              <a:r>
                <a:rPr lang="en-US" sz="1600" b="1" dirty="0">
                  <a:solidFill>
                    <a:srgbClr val="5B5F71"/>
                  </a:solidFill>
                  <a:latin typeface="Instrument Sans Semi Bold" pitchFamily="34" charset="0"/>
                  <a:ea typeface="Instrument Sans Semi Bold" pitchFamily="34" charset="-122"/>
                  <a:cs typeface="Instrument Sans Semi Bold" pitchFamily="34" charset="-120"/>
                </a:rPr>
                <a:t>Express.js</a:t>
              </a:r>
              <a:endParaRPr lang="en-US" sz="1600" b="1" dirty="0"/>
            </a:p>
          </p:txBody>
        </p:sp>
        <p:sp>
          <p:nvSpPr>
            <p:cNvPr id="11" name="Text 6"/>
            <p:cNvSpPr/>
            <p:nvPr/>
          </p:nvSpPr>
          <p:spPr>
            <a:xfrm>
              <a:off x="7315200" y="1317862"/>
              <a:ext cx="4140560" cy="490418"/>
            </a:xfrm>
            <a:prstGeom prst="rect">
              <a:avLst/>
            </a:prstGeom>
            <a:noFill/>
            <a:ln/>
          </p:spPr>
          <p:txBody>
            <a:bodyPr wrap="square" lIns="0" tIns="0" rIns="0" bIns="0" rtlCol="0" anchor="t"/>
            <a:lstStyle/>
            <a:p>
              <a:pPr marL="0" indent="0" algn="l">
                <a:lnSpc>
                  <a:spcPts val="1400"/>
                </a:lnSpc>
                <a:buNone/>
              </a:pPr>
              <a:r>
                <a:rPr lang="en-US" sz="1400" dirty="0">
                  <a:solidFill>
                    <a:srgbClr val="505468"/>
                  </a:solidFill>
                  <a:latin typeface="Instrument Sans Medium" pitchFamily="34" charset="0"/>
                  <a:ea typeface="Instrument Sans Medium" pitchFamily="34" charset="-122"/>
                  <a:cs typeface="Instrument Sans Medium" pitchFamily="34" charset="-120"/>
                </a:rPr>
                <a:t>Backend Framework:</a:t>
              </a:r>
              <a:r>
                <a:rPr lang="en-US" sz="1400" dirty="0">
                  <a:solidFill>
                    <a:srgbClr val="5B5F71"/>
                  </a:solidFill>
                  <a:latin typeface="Instrument Sans Medium" pitchFamily="34" charset="0"/>
                  <a:ea typeface="Instrument Sans Medium" pitchFamily="34" charset="-122"/>
                  <a:cs typeface="Instrument Sans Medium" pitchFamily="34" charset="-120"/>
                </a:rPr>
                <a:t> Facilitates robust API routes and handles complex business logic, ensuring efficient server-side operations.</a:t>
              </a:r>
              <a:endParaRPr lang="en-US" sz="1400" dirty="0"/>
            </a:p>
          </p:txBody>
        </p:sp>
        <p:pic>
          <p:nvPicPr>
            <p:cNvPr id="12" name="Image 3" descr="preencoded.png"/>
            <p:cNvPicPr>
              <a:picLocks noChangeAspect="1"/>
            </p:cNvPicPr>
            <p:nvPr/>
          </p:nvPicPr>
          <p:blipFill>
            <a:blip r:embed="rId4"/>
            <a:stretch>
              <a:fillRect/>
            </a:stretch>
          </p:blipFill>
          <p:spPr>
            <a:xfrm>
              <a:off x="7818158" y="1923204"/>
              <a:ext cx="3231931" cy="2211315"/>
            </a:xfrm>
            <a:prstGeom prst="rect">
              <a:avLst/>
            </a:prstGeom>
          </p:spPr>
        </p:pic>
      </p:grpSp>
      <p:sp>
        <p:nvSpPr>
          <p:cNvPr id="16" name="Text 9"/>
          <p:cNvSpPr/>
          <p:nvPr/>
        </p:nvSpPr>
        <p:spPr>
          <a:xfrm>
            <a:off x="480493" y="4799700"/>
            <a:ext cx="4179256" cy="620046"/>
          </a:xfrm>
          <a:prstGeom prst="rect">
            <a:avLst/>
          </a:prstGeom>
          <a:noFill/>
          <a:ln/>
        </p:spPr>
        <p:txBody>
          <a:bodyPr wrap="none" lIns="0" tIns="0" rIns="0" bIns="0" rtlCol="0" anchor="t"/>
          <a:lstStyle/>
          <a:p>
            <a:pPr marL="0" indent="0" algn="l">
              <a:lnSpc>
                <a:spcPts val="1400"/>
              </a:lnSpc>
              <a:buNone/>
            </a:pPr>
            <a:endParaRPr lang="en-US" sz="850" dirty="0"/>
          </a:p>
        </p:txBody>
      </p:sp>
      <p:grpSp>
        <p:nvGrpSpPr>
          <p:cNvPr id="26" name="Group 25">
            <a:extLst>
              <a:ext uri="{FF2B5EF4-FFF2-40B4-BE49-F238E27FC236}">
                <a16:creationId xmlns:a16="http://schemas.microsoft.com/office/drawing/2014/main" id="{60894115-82A3-9DD2-E0B9-02952390EF7F}"/>
              </a:ext>
            </a:extLst>
          </p:cNvPr>
          <p:cNvGrpSpPr/>
          <p:nvPr/>
        </p:nvGrpSpPr>
        <p:grpSpPr>
          <a:xfrm>
            <a:off x="7167802" y="4537757"/>
            <a:ext cx="5597141" cy="3396179"/>
            <a:chOff x="7167802" y="4584727"/>
            <a:chExt cx="4532645" cy="3356475"/>
          </a:xfrm>
        </p:grpSpPr>
        <p:sp>
          <p:nvSpPr>
            <p:cNvPr id="18" name="Shape 10"/>
            <p:cNvSpPr/>
            <p:nvPr/>
          </p:nvSpPr>
          <p:spPr>
            <a:xfrm>
              <a:off x="7167802" y="4584727"/>
              <a:ext cx="4532645" cy="3356475"/>
            </a:xfrm>
            <a:prstGeom prst="roundRect">
              <a:avLst>
                <a:gd name="adj" fmla="val 1335"/>
              </a:avLst>
            </a:prstGeom>
            <a:solidFill>
              <a:srgbClr val="FFFFFF">
                <a:alpha val="95000"/>
              </a:srgbClr>
            </a:solidFill>
            <a:ln w="15240">
              <a:solidFill>
                <a:srgbClr val="C8C9CF"/>
              </a:solidFill>
              <a:prstDash val="solid"/>
            </a:ln>
          </p:spPr>
          <p:txBody>
            <a:bodyPr/>
            <a:lstStyle/>
            <a:p>
              <a:endParaRPr lang="en-IN" dirty="0"/>
            </a:p>
          </p:txBody>
        </p:sp>
        <p:sp>
          <p:nvSpPr>
            <p:cNvPr id="20" name="Text 11"/>
            <p:cNvSpPr/>
            <p:nvPr/>
          </p:nvSpPr>
          <p:spPr>
            <a:xfrm>
              <a:off x="7261104" y="4687108"/>
              <a:ext cx="1417558" cy="177165"/>
            </a:xfrm>
            <a:prstGeom prst="rect">
              <a:avLst/>
            </a:prstGeom>
            <a:noFill/>
            <a:ln/>
          </p:spPr>
          <p:txBody>
            <a:bodyPr wrap="none" lIns="0" tIns="0" rIns="0" bIns="0" rtlCol="0" anchor="t"/>
            <a:lstStyle/>
            <a:p>
              <a:pPr marL="0" indent="0" algn="l">
                <a:lnSpc>
                  <a:spcPts val="1350"/>
                </a:lnSpc>
                <a:buNone/>
              </a:pPr>
              <a:r>
                <a:rPr lang="en-US" sz="1600" b="1" dirty="0">
                  <a:solidFill>
                    <a:srgbClr val="5B5F71"/>
                  </a:solidFill>
                  <a:latin typeface="Instrument Sans Semi Bold" pitchFamily="34" charset="0"/>
                  <a:ea typeface="Instrument Sans Semi Bold" pitchFamily="34" charset="-122"/>
                  <a:cs typeface="Instrument Sans Semi Bold" pitchFamily="34" charset="-120"/>
                </a:rPr>
                <a:t>Node.js</a:t>
              </a:r>
              <a:endParaRPr lang="en-US" sz="1600" b="1" dirty="0"/>
            </a:p>
          </p:txBody>
        </p:sp>
        <p:sp>
          <p:nvSpPr>
            <p:cNvPr id="21" name="Text 12"/>
            <p:cNvSpPr/>
            <p:nvPr/>
          </p:nvSpPr>
          <p:spPr>
            <a:xfrm>
              <a:off x="7261104" y="4912493"/>
              <a:ext cx="4403264" cy="362903"/>
            </a:xfrm>
            <a:prstGeom prst="rect">
              <a:avLst/>
            </a:prstGeom>
            <a:noFill/>
            <a:ln/>
          </p:spPr>
          <p:txBody>
            <a:bodyPr wrap="square" lIns="0" tIns="0" rIns="0" bIns="0" rtlCol="0" anchor="t"/>
            <a:lstStyle/>
            <a:p>
              <a:pPr marL="0" indent="0" algn="l">
                <a:lnSpc>
                  <a:spcPts val="1400"/>
                </a:lnSpc>
                <a:buNone/>
              </a:pPr>
              <a:r>
                <a:rPr lang="en-US" sz="1400" dirty="0">
                  <a:solidFill>
                    <a:srgbClr val="505468"/>
                  </a:solidFill>
                  <a:latin typeface="Instrument Sans Medium" pitchFamily="34" charset="0"/>
                  <a:ea typeface="Instrument Sans Medium" pitchFamily="34" charset="-122"/>
                  <a:cs typeface="Instrument Sans Medium" pitchFamily="34" charset="-120"/>
                </a:rPr>
                <a:t>JavaScript Runtime:</a:t>
              </a:r>
              <a:r>
                <a:rPr lang="en-US" sz="1400" dirty="0">
                  <a:solidFill>
                    <a:srgbClr val="5B5F71"/>
                  </a:solidFill>
                  <a:latin typeface="Instrument Sans Medium" pitchFamily="34" charset="0"/>
                  <a:ea typeface="Instrument Sans Medium" pitchFamily="34" charset="-122"/>
                  <a:cs typeface="Instrument Sans Medium" pitchFamily="34" charset="-120"/>
                </a:rPr>
                <a:t> Powers the server environment, enabling full-stack JavaScript development and high-performance applications.</a:t>
              </a:r>
              <a:endParaRPr lang="en-US" sz="1400" dirty="0"/>
            </a:p>
          </p:txBody>
        </p:sp>
        <p:pic>
          <p:nvPicPr>
            <p:cNvPr id="22" name="Image 7" descr="preencoded.png"/>
            <p:cNvPicPr>
              <a:picLocks noChangeAspect="1"/>
            </p:cNvPicPr>
            <p:nvPr/>
          </p:nvPicPr>
          <p:blipFill>
            <a:blip r:embed="rId5"/>
            <a:stretch>
              <a:fillRect/>
            </a:stretch>
          </p:blipFill>
          <p:spPr>
            <a:xfrm>
              <a:off x="7706374" y="5603162"/>
              <a:ext cx="3358212" cy="2297718"/>
            </a:xfrm>
            <a:prstGeom prst="rect">
              <a:avLst/>
            </a:prstGeom>
          </p:spPr>
        </p:pic>
      </p:grpSp>
      <p:grpSp>
        <p:nvGrpSpPr>
          <p:cNvPr id="27" name="Group 26">
            <a:extLst>
              <a:ext uri="{FF2B5EF4-FFF2-40B4-BE49-F238E27FC236}">
                <a16:creationId xmlns:a16="http://schemas.microsoft.com/office/drawing/2014/main" id="{F4757860-1F7D-C8D6-3A6D-D0371E44FF77}"/>
              </a:ext>
            </a:extLst>
          </p:cNvPr>
          <p:cNvGrpSpPr/>
          <p:nvPr/>
        </p:nvGrpSpPr>
        <p:grpSpPr>
          <a:xfrm>
            <a:off x="1273355" y="834953"/>
            <a:ext cx="5131894" cy="3617571"/>
            <a:chOff x="1248892" y="924510"/>
            <a:chExt cx="4295853" cy="3356474"/>
          </a:xfrm>
        </p:grpSpPr>
        <p:sp>
          <p:nvSpPr>
            <p:cNvPr id="3" name="Shape 1"/>
            <p:cNvSpPr/>
            <p:nvPr/>
          </p:nvSpPr>
          <p:spPr>
            <a:xfrm>
              <a:off x="1248892" y="924510"/>
              <a:ext cx="4295853" cy="3356474"/>
            </a:xfrm>
            <a:prstGeom prst="roundRect">
              <a:avLst>
                <a:gd name="adj" fmla="val 1335"/>
              </a:avLst>
            </a:prstGeom>
            <a:solidFill>
              <a:srgbClr val="FFFFFF">
                <a:alpha val="95000"/>
              </a:srgbClr>
            </a:solidFill>
            <a:ln w="15240">
              <a:solidFill>
                <a:srgbClr val="C8C9CF"/>
              </a:solidFill>
              <a:prstDash val="solid"/>
            </a:ln>
          </p:spPr>
        </p:sp>
        <p:sp>
          <p:nvSpPr>
            <p:cNvPr id="5" name="Text 2"/>
            <p:cNvSpPr/>
            <p:nvPr/>
          </p:nvSpPr>
          <p:spPr>
            <a:xfrm>
              <a:off x="1423200" y="1021556"/>
              <a:ext cx="1435688" cy="177165"/>
            </a:xfrm>
            <a:prstGeom prst="rect">
              <a:avLst/>
            </a:prstGeom>
            <a:noFill/>
            <a:ln/>
          </p:spPr>
          <p:txBody>
            <a:bodyPr wrap="none" lIns="0" tIns="0" rIns="0" bIns="0" rtlCol="0" anchor="t"/>
            <a:lstStyle/>
            <a:p>
              <a:pPr marL="0" indent="0" algn="l">
                <a:lnSpc>
                  <a:spcPts val="1350"/>
                </a:lnSpc>
                <a:buNone/>
              </a:pPr>
              <a:r>
                <a:rPr lang="en-US" sz="1600" b="1" dirty="0">
                  <a:solidFill>
                    <a:srgbClr val="5B5F71"/>
                  </a:solidFill>
                  <a:latin typeface="Instrument Sans Semi Bold" pitchFamily="34" charset="0"/>
                  <a:ea typeface="Instrument Sans Semi Bold" pitchFamily="34" charset="-122"/>
                  <a:cs typeface="Instrument Sans Semi Bold" pitchFamily="34" charset="-120"/>
                </a:rPr>
                <a:t>MongoDB</a:t>
              </a:r>
              <a:endParaRPr lang="en-US" sz="1100" b="1" dirty="0"/>
            </a:p>
          </p:txBody>
        </p:sp>
        <p:sp>
          <p:nvSpPr>
            <p:cNvPr id="6" name="Text 3"/>
            <p:cNvSpPr/>
            <p:nvPr/>
          </p:nvSpPr>
          <p:spPr>
            <a:xfrm>
              <a:off x="1414925" y="1337713"/>
              <a:ext cx="3908724" cy="497706"/>
            </a:xfrm>
            <a:prstGeom prst="rect">
              <a:avLst/>
            </a:prstGeom>
            <a:noFill/>
            <a:ln/>
          </p:spPr>
          <p:txBody>
            <a:bodyPr wrap="square" lIns="0" tIns="0" rIns="0" bIns="0" rtlCol="0" anchor="t"/>
            <a:lstStyle/>
            <a:p>
              <a:pPr marL="0" indent="0" algn="l">
                <a:lnSpc>
                  <a:spcPts val="1400"/>
                </a:lnSpc>
                <a:buNone/>
              </a:pPr>
              <a:r>
                <a:rPr lang="en-US" sz="1400" dirty="0">
                  <a:solidFill>
                    <a:srgbClr val="505468"/>
                  </a:solidFill>
                  <a:latin typeface="Instrument Sans Medium" pitchFamily="34" charset="0"/>
                  <a:ea typeface="Instrument Sans Medium" pitchFamily="34" charset="-122"/>
                  <a:cs typeface="Instrument Sans Medium" pitchFamily="34" charset="-120"/>
                </a:rPr>
                <a:t>NoSQL Database:</a:t>
              </a:r>
              <a:r>
                <a:rPr lang="en-US" sz="1400" dirty="0">
                  <a:solidFill>
                    <a:srgbClr val="5B5F71"/>
                  </a:solidFill>
                  <a:latin typeface="Instrument Sans Medium" pitchFamily="34" charset="0"/>
                  <a:ea typeface="Instrument Sans Medium" pitchFamily="34" charset="-122"/>
                  <a:cs typeface="Instrument Sans Medium" pitchFamily="34" charset="-120"/>
                </a:rPr>
                <a:t> Stores blog data as flexible, schema-less JSON documents, allowing for agile evolution of content structures.</a:t>
              </a:r>
              <a:endParaRPr lang="en-US" sz="1400" dirty="0"/>
            </a:p>
          </p:txBody>
        </p:sp>
        <p:pic>
          <p:nvPicPr>
            <p:cNvPr id="7" name="Image 1" descr="preencoded.png"/>
            <p:cNvPicPr>
              <a:picLocks noChangeAspect="1"/>
            </p:cNvPicPr>
            <p:nvPr/>
          </p:nvPicPr>
          <p:blipFill>
            <a:blip r:embed="rId6"/>
            <a:stretch>
              <a:fillRect/>
            </a:stretch>
          </p:blipFill>
          <p:spPr>
            <a:xfrm>
              <a:off x="1587185" y="1934964"/>
              <a:ext cx="3185923" cy="2179836"/>
            </a:xfrm>
            <a:prstGeom prst="rect">
              <a:avLst/>
            </a:prstGeom>
          </p:spPr>
        </p:pic>
      </p:grpSp>
      <p:grpSp>
        <p:nvGrpSpPr>
          <p:cNvPr id="28" name="Group 27">
            <a:extLst>
              <a:ext uri="{FF2B5EF4-FFF2-40B4-BE49-F238E27FC236}">
                <a16:creationId xmlns:a16="http://schemas.microsoft.com/office/drawing/2014/main" id="{E70CE044-F4A6-4F5F-0606-90A865F95D62}"/>
              </a:ext>
            </a:extLst>
          </p:cNvPr>
          <p:cNvGrpSpPr/>
          <p:nvPr/>
        </p:nvGrpSpPr>
        <p:grpSpPr>
          <a:xfrm>
            <a:off x="1281830" y="4593258"/>
            <a:ext cx="5131893" cy="3387648"/>
            <a:chOff x="1281831" y="4593258"/>
            <a:chExt cx="4262914" cy="3356474"/>
          </a:xfrm>
        </p:grpSpPr>
        <p:sp>
          <p:nvSpPr>
            <p:cNvPr id="13" name="Shape 7"/>
            <p:cNvSpPr/>
            <p:nvPr/>
          </p:nvSpPr>
          <p:spPr>
            <a:xfrm>
              <a:off x="1281831" y="4593258"/>
              <a:ext cx="4262914" cy="3356474"/>
            </a:xfrm>
            <a:prstGeom prst="roundRect">
              <a:avLst>
                <a:gd name="adj" fmla="val 1335"/>
              </a:avLst>
            </a:prstGeom>
            <a:solidFill>
              <a:srgbClr val="FFFFFF">
                <a:alpha val="95000"/>
              </a:srgbClr>
            </a:solidFill>
            <a:ln w="15240">
              <a:solidFill>
                <a:srgbClr val="C8C9CF"/>
              </a:solidFill>
              <a:prstDash val="solid"/>
            </a:ln>
          </p:spPr>
          <p:txBody>
            <a:bodyPr/>
            <a:lstStyle/>
            <a:p>
              <a:endParaRPr lang="en-IN" dirty="0"/>
            </a:p>
          </p:txBody>
        </p:sp>
        <p:sp>
          <p:nvSpPr>
            <p:cNvPr id="15" name="Text 8"/>
            <p:cNvSpPr/>
            <p:nvPr/>
          </p:nvSpPr>
          <p:spPr>
            <a:xfrm>
              <a:off x="1370097" y="4720411"/>
              <a:ext cx="1249800" cy="215012"/>
            </a:xfrm>
            <a:prstGeom prst="rect">
              <a:avLst/>
            </a:prstGeom>
            <a:noFill/>
            <a:ln/>
          </p:spPr>
          <p:txBody>
            <a:bodyPr wrap="none" lIns="0" tIns="0" rIns="0" bIns="0" rtlCol="0" anchor="t"/>
            <a:lstStyle/>
            <a:p>
              <a:pPr marL="0" indent="0" algn="l">
                <a:lnSpc>
                  <a:spcPts val="1350"/>
                </a:lnSpc>
                <a:buNone/>
              </a:pPr>
              <a:r>
                <a:rPr lang="en-US" sz="1600" b="1" dirty="0">
                  <a:solidFill>
                    <a:srgbClr val="5B5F71"/>
                  </a:solidFill>
                  <a:latin typeface="Instrument Sans Semi Bold" pitchFamily="34" charset="0"/>
                  <a:ea typeface="Instrument Sans Semi Bold" pitchFamily="34" charset="-122"/>
                  <a:cs typeface="Instrument Sans Semi Bold" pitchFamily="34" charset="-120"/>
                </a:rPr>
                <a:t>React.js</a:t>
              </a:r>
              <a:endParaRPr lang="en-US" sz="1600" b="1" dirty="0"/>
            </a:p>
          </p:txBody>
        </p:sp>
        <p:pic>
          <p:nvPicPr>
            <p:cNvPr id="17" name="Image 5" descr="preencoded.png"/>
            <p:cNvPicPr>
              <a:picLocks noChangeAspect="1"/>
            </p:cNvPicPr>
            <p:nvPr/>
          </p:nvPicPr>
          <p:blipFill>
            <a:blip r:embed="rId7"/>
            <a:stretch>
              <a:fillRect/>
            </a:stretch>
          </p:blipFill>
          <p:spPr>
            <a:xfrm>
              <a:off x="1841427" y="5843559"/>
              <a:ext cx="2876048" cy="1967816"/>
            </a:xfrm>
            <a:prstGeom prst="rect">
              <a:avLst/>
            </a:prstGeom>
          </p:spPr>
        </p:pic>
        <p:sp>
          <p:nvSpPr>
            <p:cNvPr id="23" name="TextBox 22">
              <a:extLst>
                <a:ext uri="{FF2B5EF4-FFF2-40B4-BE49-F238E27FC236}">
                  <a16:creationId xmlns:a16="http://schemas.microsoft.com/office/drawing/2014/main" id="{93135C7A-D718-EE27-5659-8237D18F2078}"/>
                </a:ext>
              </a:extLst>
            </p:cNvPr>
            <p:cNvSpPr txBox="1"/>
            <p:nvPr/>
          </p:nvSpPr>
          <p:spPr>
            <a:xfrm>
              <a:off x="1281831" y="5021981"/>
              <a:ext cx="4179256" cy="738664"/>
            </a:xfrm>
            <a:prstGeom prst="rect">
              <a:avLst/>
            </a:prstGeom>
            <a:noFill/>
          </p:spPr>
          <p:txBody>
            <a:bodyPr wrap="square" rtlCol="0">
              <a:spAutoFit/>
            </a:bodyPr>
            <a:lstStyle/>
            <a:p>
              <a:r>
                <a:rPr lang="en-US" sz="1400" dirty="0">
                  <a:solidFill>
                    <a:srgbClr val="505468"/>
                  </a:solidFill>
                  <a:latin typeface="Instrument Sans Medium" pitchFamily="34" charset="0"/>
                  <a:ea typeface="Instrument Sans Medium" pitchFamily="34" charset="-122"/>
                  <a:cs typeface="Instrument Sans Medium" pitchFamily="34" charset="-120"/>
                </a:rPr>
                <a:t>Frontend Library:</a:t>
              </a:r>
              <a:r>
                <a:rPr lang="en-US" sz="1400" dirty="0">
                  <a:solidFill>
                    <a:srgbClr val="5B5F71"/>
                  </a:solidFill>
                  <a:latin typeface="Instrument Sans Medium" pitchFamily="34" charset="0"/>
                  <a:ea typeface="Instrument Sans Medium" pitchFamily="34" charset="-122"/>
                  <a:cs typeface="Instrument Sans Medium" pitchFamily="34" charset="-120"/>
                </a:rPr>
                <a:t> Builds highly interactive and responsive user interfaces, delivering a smooth and engaging user experience.</a:t>
              </a:r>
              <a:endParaRPr lang="en-US" sz="1400" dirty="0"/>
            </a:p>
          </p:txBody>
        </p:sp>
      </p:grpSp>
      <p:sp>
        <p:nvSpPr>
          <p:cNvPr id="29" name="Rectangle 28">
            <a:extLst>
              <a:ext uri="{FF2B5EF4-FFF2-40B4-BE49-F238E27FC236}">
                <a16:creationId xmlns:a16="http://schemas.microsoft.com/office/drawing/2014/main" id="{A8BD1939-02E8-2915-FB60-C6AFB246B8BA}"/>
              </a:ext>
            </a:extLst>
          </p:cNvPr>
          <p:cNvSpPr/>
          <p:nvPr/>
        </p:nvSpPr>
        <p:spPr>
          <a:xfrm>
            <a:off x="12843164" y="7699664"/>
            <a:ext cx="1693718" cy="529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2204" y="386715"/>
            <a:ext cx="4252198" cy="439460"/>
          </a:xfrm>
          <a:prstGeom prst="rect">
            <a:avLst/>
          </a:prstGeom>
          <a:noFill/>
          <a:ln/>
        </p:spPr>
        <p:txBody>
          <a:bodyPr wrap="none" lIns="0" tIns="0" rIns="0" bIns="0" rtlCol="0" anchor="t"/>
          <a:lstStyle/>
          <a:p>
            <a:pPr marL="0" indent="0" algn="l">
              <a:lnSpc>
                <a:spcPts val="3450"/>
              </a:lnSpc>
              <a:buNone/>
            </a:pPr>
            <a:r>
              <a:rPr lang="en-US" sz="2750" dirty="0">
                <a:solidFill>
                  <a:srgbClr val="505468"/>
                </a:solidFill>
                <a:latin typeface="Instrument Sans Semi Bold" pitchFamily="34" charset="0"/>
                <a:ea typeface="Instrument Sans Semi Bold" pitchFamily="34" charset="-122"/>
                <a:cs typeface="Instrument Sans Semi Bold" pitchFamily="34" charset="-120"/>
              </a:rPr>
              <a:t>Block Diagram</a:t>
            </a:r>
            <a:endParaRPr lang="en-US" sz="2750" dirty="0"/>
          </a:p>
        </p:txBody>
      </p:sp>
      <p:sp>
        <p:nvSpPr>
          <p:cNvPr id="17" name="Text 14"/>
          <p:cNvSpPr/>
          <p:nvPr/>
        </p:nvSpPr>
        <p:spPr>
          <a:xfrm>
            <a:off x="492204" y="8679656"/>
            <a:ext cx="13645991" cy="224909"/>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5B5F71"/>
                </a:solidFill>
                <a:latin typeface="Instrument Sans Medium" pitchFamily="34" charset="0"/>
                <a:ea typeface="Instrument Sans Medium" pitchFamily="34" charset="-122"/>
                <a:cs typeface="Instrument Sans Medium" pitchFamily="34" charset="-120"/>
              </a:rPr>
              <a:t>RESTful API designed with Express.js and Node.js for high performance.</a:t>
            </a:r>
            <a:endParaRPr lang="en-US" sz="1100" dirty="0"/>
          </a:p>
        </p:txBody>
      </p:sp>
      <p:sp>
        <p:nvSpPr>
          <p:cNvPr id="18" name="Text 15"/>
          <p:cNvSpPr/>
          <p:nvPr/>
        </p:nvSpPr>
        <p:spPr>
          <a:xfrm>
            <a:off x="492204" y="8953738"/>
            <a:ext cx="13645991" cy="224909"/>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5B5F71"/>
                </a:solidFill>
                <a:latin typeface="Instrument Sans Medium" pitchFamily="34" charset="0"/>
                <a:ea typeface="Instrument Sans Medium" pitchFamily="34" charset="-122"/>
                <a:cs typeface="Instrument Sans Medium" pitchFamily="34" charset="-120"/>
              </a:rPr>
              <a:t>Comprehensive CRUD operations cover blog posts and user profiles.</a:t>
            </a:r>
            <a:endParaRPr lang="en-US" sz="1100" dirty="0"/>
          </a:p>
        </p:txBody>
      </p:sp>
      <p:sp>
        <p:nvSpPr>
          <p:cNvPr id="19" name="Text 16"/>
          <p:cNvSpPr/>
          <p:nvPr/>
        </p:nvSpPr>
        <p:spPr>
          <a:xfrm>
            <a:off x="492204" y="9227820"/>
            <a:ext cx="13645991" cy="224909"/>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5B5F71"/>
                </a:solidFill>
                <a:latin typeface="Instrument Sans Medium" pitchFamily="34" charset="0"/>
                <a:ea typeface="Instrument Sans Medium" pitchFamily="34" charset="-122"/>
                <a:cs typeface="Instrument Sans Medium" pitchFamily="34" charset="-120"/>
              </a:rPr>
              <a:t>Secure user authentication implemented with JSON Web Tokens (JWT) and strong password hashing.</a:t>
            </a:r>
            <a:endParaRPr lang="en-US" sz="1100" dirty="0"/>
          </a:p>
        </p:txBody>
      </p:sp>
      <p:sp>
        <p:nvSpPr>
          <p:cNvPr id="20" name="Text 17"/>
          <p:cNvSpPr/>
          <p:nvPr/>
        </p:nvSpPr>
        <p:spPr>
          <a:xfrm>
            <a:off x="492204" y="9501902"/>
            <a:ext cx="13645991" cy="224909"/>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5B5F71"/>
                </a:solidFill>
                <a:latin typeface="Instrument Sans Medium" pitchFamily="34" charset="0"/>
                <a:ea typeface="Instrument Sans Medium" pitchFamily="34" charset="-122"/>
                <a:cs typeface="Instrument Sans Medium" pitchFamily="34" charset="-120"/>
              </a:rPr>
              <a:t>MongoDB integration managed through Mongoose ODM for streamlined schema validation and data interaction.</a:t>
            </a:r>
            <a:endParaRPr lang="en-US" sz="1100" dirty="0"/>
          </a:p>
        </p:txBody>
      </p:sp>
      <p:sp>
        <p:nvSpPr>
          <p:cNvPr id="21" name="Rectangle 20">
            <a:extLst>
              <a:ext uri="{FF2B5EF4-FFF2-40B4-BE49-F238E27FC236}">
                <a16:creationId xmlns:a16="http://schemas.microsoft.com/office/drawing/2014/main" id="{93577EB2-1183-260B-934A-BC1E6ACBADF6}"/>
              </a:ext>
            </a:extLst>
          </p:cNvPr>
          <p:cNvSpPr/>
          <p:nvPr/>
        </p:nvSpPr>
        <p:spPr>
          <a:xfrm>
            <a:off x="12843164" y="7699664"/>
            <a:ext cx="1693718" cy="529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B2BE53A9-4ACC-C694-B225-A35132B9C3C2}"/>
              </a:ext>
            </a:extLst>
          </p:cNvPr>
          <p:cNvPicPr>
            <a:picLocks noChangeAspect="1"/>
          </p:cNvPicPr>
          <p:nvPr/>
        </p:nvPicPr>
        <p:blipFill>
          <a:blip r:embed="rId3"/>
          <a:stretch>
            <a:fillRect/>
          </a:stretch>
        </p:blipFill>
        <p:spPr>
          <a:xfrm>
            <a:off x="2055292" y="1430273"/>
            <a:ext cx="10193725" cy="57268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93163"/>
            <a:ext cx="7380923"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API Development Workflow</a:t>
            </a:r>
            <a:endParaRPr lang="en-US" sz="44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729270"/>
            <a:ext cx="226814" cy="226814"/>
          </a:xfrm>
          <a:prstGeom prst="rect">
            <a:avLst/>
          </a:prstGeom>
        </p:spPr>
      </p:pic>
      <p:pic>
        <p:nvPicPr>
          <p:cNvPr id="4" name="Image 1" descr="preencoded.png"/>
          <p:cNvPicPr>
            <a:picLocks noChangeAspect="1"/>
          </p:cNvPicPr>
          <p:nvPr/>
        </p:nvPicPr>
        <p:blipFill>
          <a:blip r:embed="rId5"/>
          <a:stretch>
            <a:fillRect/>
          </a:stretch>
        </p:blipFill>
        <p:spPr>
          <a:xfrm>
            <a:off x="793790" y="3010614"/>
            <a:ext cx="6407944" cy="30480"/>
          </a:xfrm>
          <a:prstGeom prst="rect">
            <a:avLst/>
          </a:prstGeom>
        </p:spPr>
      </p:pic>
      <p:sp>
        <p:nvSpPr>
          <p:cNvPr id="5" name="Text 1"/>
          <p:cNvSpPr/>
          <p:nvPr/>
        </p:nvSpPr>
        <p:spPr>
          <a:xfrm>
            <a:off x="793790" y="31849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Initialize Project</a:t>
            </a:r>
            <a:endParaRPr lang="en-US" sz="2200" dirty="0"/>
          </a:p>
        </p:txBody>
      </p:sp>
      <p:sp>
        <p:nvSpPr>
          <p:cNvPr id="6" name="Text 2"/>
          <p:cNvSpPr/>
          <p:nvPr/>
        </p:nvSpPr>
        <p:spPr>
          <a:xfrm>
            <a:off x="793790" y="3675340"/>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Set up the Node.js environment, integrating Express and Mongoose for rapid development.</a:t>
            </a:r>
            <a:endParaRPr lang="en-US" sz="17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8548" y="2729270"/>
            <a:ext cx="226814" cy="226814"/>
          </a:xfrm>
          <a:prstGeom prst="rect">
            <a:avLst/>
          </a:prstGeom>
        </p:spPr>
      </p:pic>
      <p:pic>
        <p:nvPicPr>
          <p:cNvPr id="8" name="Image 3" descr="preencoded.png"/>
          <p:cNvPicPr>
            <a:picLocks noChangeAspect="1"/>
          </p:cNvPicPr>
          <p:nvPr/>
        </p:nvPicPr>
        <p:blipFill>
          <a:blip r:embed="rId5"/>
          <a:stretch>
            <a:fillRect/>
          </a:stretch>
        </p:blipFill>
        <p:spPr>
          <a:xfrm>
            <a:off x="7428548" y="3010614"/>
            <a:ext cx="6408063" cy="30480"/>
          </a:xfrm>
          <a:prstGeom prst="rect">
            <a:avLst/>
          </a:prstGeom>
        </p:spPr>
      </p:pic>
      <p:sp>
        <p:nvSpPr>
          <p:cNvPr id="9" name="Text 3"/>
          <p:cNvSpPr/>
          <p:nvPr/>
        </p:nvSpPr>
        <p:spPr>
          <a:xfrm>
            <a:off x="7428548" y="31849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Define Data Models</a:t>
            </a:r>
            <a:endParaRPr lang="en-US" sz="2200" dirty="0"/>
          </a:p>
        </p:txBody>
      </p:sp>
      <p:sp>
        <p:nvSpPr>
          <p:cNvPr id="10" name="Text 4"/>
          <p:cNvSpPr/>
          <p:nvPr/>
        </p:nvSpPr>
        <p:spPr>
          <a:xfrm>
            <a:off x="7428548" y="3675340"/>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Create BlogPost and User schemas with Mongoose, incorporating timestamps for data integrity.</a:t>
            </a:r>
            <a:endParaRPr lang="en-US" sz="1750" dirty="0"/>
          </a:p>
        </p:txBody>
      </p:sp>
      <p:pic>
        <p:nvPicPr>
          <p:cNvPr id="11"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3790" y="4826318"/>
            <a:ext cx="226814" cy="226814"/>
          </a:xfrm>
          <a:prstGeom prst="rect">
            <a:avLst/>
          </a:prstGeom>
        </p:spPr>
      </p:pic>
      <p:pic>
        <p:nvPicPr>
          <p:cNvPr id="12" name="Image 5" descr="preencoded.png"/>
          <p:cNvPicPr>
            <a:picLocks noChangeAspect="1"/>
          </p:cNvPicPr>
          <p:nvPr/>
        </p:nvPicPr>
        <p:blipFill>
          <a:blip r:embed="rId5"/>
          <a:stretch>
            <a:fillRect/>
          </a:stretch>
        </p:blipFill>
        <p:spPr>
          <a:xfrm>
            <a:off x="793790" y="5130284"/>
            <a:ext cx="6407944" cy="30480"/>
          </a:xfrm>
          <a:prstGeom prst="rect">
            <a:avLst/>
          </a:prstGeom>
        </p:spPr>
      </p:pic>
      <p:sp>
        <p:nvSpPr>
          <p:cNvPr id="13" name="Text 5"/>
          <p:cNvSpPr/>
          <p:nvPr/>
        </p:nvSpPr>
        <p:spPr>
          <a:xfrm>
            <a:off x="793790" y="5327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Implement Routes</a:t>
            </a:r>
            <a:endParaRPr lang="en-US" sz="2200" dirty="0"/>
          </a:p>
        </p:txBody>
      </p:sp>
      <p:sp>
        <p:nvSpPr>
          <p:cNvPr id="14" name="Text 6"/>
          <p:cNvSpPr/>
          <p:nvPr/>
        </p:nvSpPr>
        <p:spPr>
          <a:xfrm>
            <a:off x="793790" y="5817751"/>
            <a:ext cx="6407944" cy="74866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Develop API endpoints like </a:t>
            </a:r>
            <a:r>
              <a:rPr lang="en-US" sz="1750" dirty="0">
                <a:solidFill>
                  <a:srgbClr val="5B5F71"/>
                </a:solidFill>
                <a:highlight>
                  <a:srgbClr val="F2F2F2"/>
                </a:highlight>
                <a:latin typeface="Consolas" pitchFamily="34" charset="0"/>
                <a:ea typeface="Consolas" pitchFamily="34" charset="-122"/>
                <a:cs typeface="Consolas" pitchFamily="34" charset="-120"/>
              </a:rPr>
              <a:t>/posts</a:t>
            </a:r>
            <a:r>
              <a:rPr lang="en-US" sz="1750" dirty="0">
                <a:solidFill>
                  <a:srgbClr val="5B5F71"/>
                </a:solidFill>
                <a:latin typeface="Instrument Sans Medium" pitchFamily="34" charset="0"/>
                <a:ea typeface="Instrument Sans Medium" pitchFamily="34" charset="-122"/>
                <a:cs typeface="Instrument Sans Medium" pitchFamily="34" charset="-120"/>
              </a:rPr>
              <a:t> and </a:t>
            </a:r>
            <a:r>
              <a:rPr lang="en-US" sz="1750" dirty="0">
                <a:solidFill>
                  <a:srgbClr val="5B5F71"/>
                </a:solidFill>
                <a:highlight>
                  <a:srgbClr val="F2F2F2"/>
                </a:highlight>
                <a:latin typeface="Consolas" pitchFamily="34" charset="0"/>
                <a:ea typeface="Consolas" pitchFamily="34" charset="-122"/>
                <a:cs typeface="Consolas" pitchFamily="34" charset="-120"/>
              </a:rPr>
              <a:t>/users</a:t>
            </a:r>
            <a:r>
              <a:rPr lang="en-US" sz="1750" dirty="0">
                <a:solidFill>
                  <a:srgbClr val="5B5F71"/>
                </a:solidFill>
                <a:latin typeface="Instrument Sans Medium" pitchFamily="34" charset="0"/>
                <a:ea typeface="Instrument Sans Medium" pitchFamily="34" charset="-122"/>
                <a:cs typeface="Instrument Sans Medium" pitchFamily="34" charset="-120"/>
              </a:rPr>
              <a:t> for GET, POST, PUT, and DELETE operations.</a:t>
            </a:r>
            <a:endParaRPr lang="en-US" sz="1750" dirty="0"/>
          </a:p>
        </p:txBody>
      </p:sp>
      <p:pic>
        <p:nvPicPr>
          <p:cNvPr id="15" name="Image 6"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8548" y="4826318"/>
            <a:ext cx="226814" cy="226814"/>
          </a:xfrm>
          <a:prstGeom prst="rect">
            <a:avLst/>
          </a:prstGeom>
        </p:spPr>
      </p:pic>
      <p:pic>
        <p:nvPicPr>
          <p:cNvPr id="16" name="Image 7" descr="preencoded.png"/>
          <p:cNvPicPr>
            <a:picLocks noChangeAspect="1"/>
          </p:cNvPicPr>
          <p:nvPr/>
        </p:nvPicPr>
        <p:blipFill>
          <a:blip r:embed="rId5"/>
          <a:stretch>
            <a:fillRect/>
          </a:stretch>
        </p:blipFill>
        <p:spPr>
          <a:xfrm>
            <a:off x="7428548" y="5141714"/>
            <a:ext cx="6408063" cy="30480"/>
          </a:xfrm>
          <a:prstGeom prst="rect">
            <a:avLst/>
          </a:prstGeom>
        </p:spPr>
      </p:pic>
      <p:sp>
        <p:nvSpPr>
          <p:cNvPr id="17" name="Text 7"/>
          <p:cNvSpPr/>
          <p:nvPr/>
        </p:nvSpPr>
        <p:spPr>
          <a:xfrm>
            <a:off x="7428548" y="5327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Add Middleware</a:t>
            </a:r>
            <a:endParaRPr lang="en-US" sz="2200" dirty="0"/>
          </a:p>
        </p:txBody>
      </p:sp>
      <p:sp>
        <p:nvSpPr>
          <p:cNvPr id="18" name="Text 8"/>
          <p:cNvSpPr/>
          <p:nvPr/>
        </p:nvSpPr>
        <p:spPr>
          <a:xfrm>
            <a:off x="7428548" y="5817751"/>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Integrate middleware for secure authentication, authorization, and comprehensive error handling.</a:t>
            </a:r>
            <a:endParaRPr lang="en-US" sz="1750" dirty="0"/>
          </a:p>
        </p:txBody>
      </p:sp>
      <p:sp>
        <p:nvSpPr>
          <p:cNvPr id="19" name="Rectangle 18">
            <a:extLst>
              <a:ext uri="{FF2B5EF4-FFF2-40B4-BE49-F238E27FC236}">
                <a16:creationId xmlns:a16="http://schemas.microsoft.com/office/drawing/2014/main" id="{02FB7C2D-E6DB-9042-404F-EE50FCF1D1BA}"/>
              </a:ext>
            </a:extLst>
          </p:cNvPr>
          <p:cNvSpPr/>
          <p:nvPr/>
        </p:nvSpPr>
        <p:spPr>
          <a:xfrm>
            <a:off x="12843164" y="7699664"/>
            <a:ext cx="1693718" cy="529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7111603"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Testing APIs with Postman</a:t>
            </a:r>
            <a:endParaRPr lang="en-US" sz="4450" dirty="0"/>
          </a:p>
        </p:txBody>
      </p:sp>
      <p:sp>
        <p:nvSpPr>
          <p:cNvPr id="3" name="Text 1"/>
          <p:cNvSpPr/>
          <p:nvPr/>
        </p:nvSpPr>
        <p:spPr>
          <a:xfrm>
            <a:off x="793790" y="2145625"/>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Postman serves as a critical tool in the Blogsphere development workflow, allowing for rigorous and independent verification of all API endpoints. This meticulous testing phase is crucial for ensuring the backend's reliability and stability before frontend integration begins.</a:t>
            </a:r>
            <a:endParaRPr lang="en-US" sz="1750" dirty="0"/>
          </a:p>
        </p:txBody>
      </p:sp>
      <p:sp>
        <p:nvSpPr>
          <p:cNvPr id="4" name="Text 2"/>
          <p:cNvSpPr/>
          <p:nvPr/>
        </p:nvSpPr>
        <p:spPr>
          <a:xfrm>
            <a:off x="793790" y="3801308"/>
            <a:ext cx="725916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05468"/>
                </a:solidFill>
                <a:latin typeface="Instrument Sans Medium" pitchFamily="34" charset="0"/>
                <a:ea typeface="Instrument Sans Medium" pitchFamily="34" charset="-122"/>
                <a:cs typeface="Instrument Sans Medium" pitchFamily="34" charset="-120"/>
              </a:rPr>
              <a:t>Comprehensive Test Cases:</a:t>
            </a:r>
            <a:r>
              <a:rPr lang="en-US" sz="1750" dirty="0">
                <a:solidFill>
                  <a:srgbClr val="5B5F71"/>
                </a:solidFill>
                <a:latin typeface="Instrument Sans Medium" pitchFamily="34" charset="0"/>
                <a:ea typeface="Instrument Sans Medium" pitchFamily="34" charset="-122"/>
                <a:cs typeface="Instrument Sans Medium" pitchFamily="34" charset="-120"/>
              </a:rPr>
              <a:t> Validating creation, retrieval, updates, and deletion of blog posts.</a:t>
            </a:r>
            <a:endParaRPr lang="en-US" sz="1750" dirty="0"/>
          </a:p>
        </p:txBody>
      </p:sp>
      <p:sp>
        <p:nvSpPr>
          <p:cNvPr id="5" name="Text 3"/>
          <p:cNvSpPr/>
          <p:nvPr/>
        </p:nvSpPr>
        <p:spPr>
          <a:xfrm>
            <a:off x="793790" y="4606409"/>
            <a:ext cx="7111603"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05468"/>
                </a:solidFill>
                <a:latin typeface="Instrument Sans Medium" pitchFamily="34" charset="0"/>
                <a:ea typeface="Instrument Sans Medium" pitchFamily="34" charset="-122"/>
                <a:cs typeface="Instrument Sans Medium" pitchFamily="34" charset="-120"/>
              </a:rPr>
              <a:t>User Authentication Flows:</a:t>
            </a:r>
            <a:r>
              <a:rPr lang="en-US" sz="1750" dirty="0">
                <a:solidFill>
                  <a:srgbClr val="5B5F71"/>
                </a:solidFill>
                <a:latin typeface="Instrument Sans Medium" pitchFamily="34" charset="0"/>
                <a:ea typeface="Instrument Sans Medium" pitchFamily="34" charset="-122"/>
                <a:cs typeface="Instrument Sans Medium" pitchFamily="34" charset="-120"/>
              </a:rPr>
              <a:t> Thoroughly testing user registration, login, and token management.</a:t>
            </a:r>
            <a:endParaRPr lang="en-US" sz="1750" dirty="0"/>
          </a:p>
        </p:txBody>
      </p:sp>
      <p:sp>
        <p:nvSpPr>
          <p:cNvPr id="6" name="Text 4"/>
          <p:cNvSpPr/>
          <p:nvPr/>
        </p:nvSpPr>
        <p:spPr>
          <a:xfrm>
            <a:off x="793790" y="5411510"/>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05468"/>
                </a:solidFill>
                <a:latin typeface="Instrument Sans Medium" pitchFamily="34" charset="0"/>
                <a:ea typeface="Instrument Sans Medium" pitchFamily="34" charset="-122"/>
                <a:cs typeface="Instrument Sans Medium" pitchFamily="34" charset="-120"/>
              </a:rPr>
              <a:t>Authorization Protection:</a:t>
            </a:r>
            <a:r>
              <a:rPr lang="en-US" sz="1750" dirty="0">
                <a:solidFill>
                  <a:srgbClr val="5B5F71"/>
                </a:solidFill>
                <a:latin typeface="Instrument Sans Medium" pitchFamily="34" charset="0"/>
                <a:ea typeface="Instrument Sans Medium" pitchFamily="34" charset="-122"/>
                <a:cs typeface="Instrument Sans Medium" pitchFamily="34" charset="-120"/>
              </a:rPr>
              <a:t> Ensuring that protected routes correctly restrict access based on user roles and permissions.</a:t>
            </a:r>
            <a:endParaRPr lang="en-US" sz="1750" dirty="0"/>
          </a:p>
        </p:txBody>
      </p:sp>
      <p:pic>
        <p:nvPicPr>
          <p:cNvPr id="8" name="Picture 7">
            <a:extLst>
              <a:ext uri="{FF2B5EF4-FFF2-40B4-BE49-F238E27FC236}">
                <a16:creationId xmlns:a16="http://schemas.microsoft.com/office/drawing/2014/main" id="{86FA98DC-BE78-C271-8CA1-C9F6D6C53CBD}"/>
              </a:ext>
            </a:extLst>
          </p:cNvPr>
          <p:cNvPicPr>
            <a:picLocks noChangeAspect="1"/>
          </p:cNvPicPr>
          <p:nvPr/>
        </p:nvPicPr>
        <p:blipFill>
          <a:blip r:embed="rId3"/>
          <a:stretch>
            <a:fillRect/>
          </a:stretch>
        </p:blipFill>
        <p:spPr>
          <a:xfrm>
            <a:off x="8499763" y="2320213"/>
            <a:ext cx="5964382" cy="3354965"/>
          </a:xfrm>
          <a:prstGeom prst="rect">
            <a:avLst/>
          </a:prstGeom>
        </p:spPr>
      </p:pic>
      <p:sp>
        <p:nvSpPr>
          <p:cNvPr id="7" name="Rectangle 6">
            <a:extLst>
              <a:ext uri="{FF2B5EF4-FFF2-40B4-BE49-F238E27FC236}">
                <a16:creationId xmlns:a16="http://schemas.microsoft.com/office/drawing/2014/main" id="{D9169FEC-F4BE-63EE-B593-E5A3BB7D4793}"/>
              </a:ext>
            </a:extLst>
          </p:cNvPr>
          <p:cNvSpPr/>
          <p:nvPr/>
        </p:nvSpPr>
        <p:spPr>
          <a:xfrm>
            <a:off x="12843164" y="7699664"/>
            <a:ext cx="1693718" cy="529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92612"/>
            <a:ext cx="8454747"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Frontend Integration with React</a:t>
            </a:r>
            <a:endParaRPr lang="en-US" sz="4450" dirty="0"/>
          </a:p>
        </p:txBody>
      </p:sp>
      <p:pic>
        <p:nvPicPr>
          <p:cNvPr id="3" name="Image 0"/>
          <p:cNvPicPr>
            <a:picLocks noChangeAspect="1"/>
          </p:cNvPicPr>
          <p:nvPr/>
        </p:nvPicPr>
        <p:blipFill>
          <a:blip r:embed="rId3"/>
          <a:srcRect/>
          <a:stretch/>
        </p:blipFill>
        <p:spPr>
          <a:xfrm>
            <a:off x="242035" y="3169227"/>
            <a:ext cx="5925992" cy="2871898"/>
          </a:xfrm>
          <a:prstGeom prst="rect">
            <a:avLst/>
          </a:prstGeom>
        </p:spPr>
      </p:pic>
      <p:sp>
        <p:nvSpPr>
          <p:cNvPr id="4" name="Text 1"/>
          <p:cNvSpPr/>
          <p:nvPr/>
        </p:nvSpPr>
        <p:spPr>
          <a:xfrm>
            <a:off x="6239828" y="2145625"/>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frontend of Blogsphere is masterfully crafted using React, creating a dynamic and engaging user interface.</a:t>
            </a:r>
            <a:endParaRPr lang="en-US" sz="1750" dirty="0"/>
          </a:p>
        </p:txBody>
      </p:sp>
      <p:sp>
        <p:nvSpPr>
          <p:cNvPr id="5" name="Text 2"/>
          <p:cNvSpPr/>
          <p:nvPr/>
        </p:nvSpPr>
        <p:spPr>
          <a:xfrm>
            <a:off x="6239828" y="3075503"/>
            <a:ext cx="760428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05468"/>
                </a:solidFill>
                <a:latin typeface="Instrument Sans Medium" pitchFamily="34" charset="0"/>
                <a:ea typeface="Instrument Sans Medium" pitchFamily="34" charset="-122"/>
                <a:cs typeface="Instrument Sans Medium" pitchFamily="34" charset="-120"/>
              </a:rPr>
              <a:t>API Consumption:</a:t>
            </a:r>
            <a:r>
              <a:rPr lang="en-US" sz="1750" dirty="0">
                <a:solidFill>
                  <a:srgbClr val="5B5F71"/>
                </a:solidFill>
                <a:latin typeface="Instrument Sans Medium" pitchFamily="34" charset="0"/>
                <a:ea typeface="Instrument Sans Medium" pitchFamily="34" charset="-122"/>
                <a:cs typeface="Instrument Sans Medium" pitchFamily="34" charset="-120"/>
              </a:rPr>
              <a:t> React components efficiently fetch and send data to the backend APIs using Axios, ensuring real-time data synchronization.</a:t>
            </a:r>
            <a:endParaRPr lang="en-US" sz="1750" dirty="0"/>
          </a:p>
        </p:txBody>
      </p:sp>
      <p:sp>
        <p:nvSpPr>
          <p:cNvPr id="6" name="Text 3"/>
          <p:cNvSpPr/>
          <p:nvPr/>
        </p:nvSpPr>
        <p:spPr>
          <a:xfrm>
            <a:off x="6239828" y="4243507"/>
            <a:ext cx="760428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05468"/>
                </a:solidFill>
                <a:latin typeface="Instrument Sans Medium" pitchFamily="34" charset="0"/>
                <a:ea typeface="Instrument Sans Medium" pitchFamily="34" charset="-122"/>
                <a:cs typeface="Instrument Sans Medium" pitchFamily="34" charset="-120"/>
              </a:rPr>
              <a:t>State Management:</a:t>
            </a:r>
            <a:r>
              <a:rPr lang="en-US" sz="1750" dirty="0">
                <a:solidFill>
                  <a:srgbClr val="5B5F71"/>
                </a:solidFill>
                <a:latin typeface="Instrument Sans Medium" pitchFamily="34" charset="0"/>
                <a:ea typeface="Instrument Sans Medium" pitchFamily="34" charset="-122"/>
                <a:cs typeface="Instrument Sans Medium" pitchFamily="34" charset="-120"/>
              </a:rPr>
              <a:t> Advanced state management techniques are employed to facilitate dynamic UI updates, reflecting changes in blog data instantaneously.</a:t>
            </a:r>
            <a:endParaRPr lang="en-US" sz="1750" dirty="0"/>
          </a:p>
        </p:txBody>
      </p:sp>
      <p:sp>
        <p:nvSpPr>
          <p:cNvPr id="7" name="Text 4"/>
          <p:cNvSpPr/>
          <p:nvPr/>
        </p:nvSpPr>
        <p:spPr>
          <a:xfrm>
            <a:off x="6239828" y="5411510"/>
            <a:ext cx="760428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05468"/>
                </a:solidFill>
                <a:latin typeface="Instrument Sans Medium" pitchFamily="34" charset="0"/>
                <a:ea typeface="Instrument Sans Medium" pitchFamily="34" charset="-122"/>
                <a:cs typeface="Instrument Sans Medium" pitchFamily="34" charset="-120"/>
              </a:rPr>
              <a:t>Responsive Design:</a:t>
            </a:r>
            <a:r>
              <a:rPr lang="en-US" sz="1750" dirty="0">
                <a:solidFill>
                  <a:srgbClr val="5B5F71"/>
                </a:solidFill>
                <a:latin typeface="Instrument Sans Medium" pitchFamily="34" charset="0"/>
                <a:ea typeface="Instrument Sans Medium" pitchFamily="34" charset="-122"/>
                <a:cs typeface="Instrument Sans Medium" pitchFamily="34" charset="-120"/>
              </a:rPr>
              <a:t> The interface is designed to be fully responsive, providing a seamless and optimized user experience across all devices, from desktops to mobile phones.</a:t>
            </a:r>
            <a:endParaRPr lang="en-US" sz="1750" dirty="0"/>
          </a:p>
        </p:txBody>
      </p:sp>
      <p:sp>
        <p:nvSpPr>
          <p:cNvPr id="8" name="Rectangle 7">
            <a:extLst>
              <a:ext uri="{FF2B5EF4-FFF2-40B4-BE49-F238E27FC236}">
                <a16:creationId xmlns:a16="http://schemas.microsoft.com/office/drawing/2014/main" id="{87759F4F-D5D2-CF87-A4AC-FF81AD326CF5}"/>
              </a:ext>
            </a:extLst>
          </p:cNvPr>
          <p:cNvSpPr/>
          <p:nvPr/>
        </p:nvSpPr>
        <p:spPr>
          <a:xfrm>
            <a:off x="12843164" y="7699664"/>
            <a:ext cx="1693718" cy="529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27842"/>
            <a:ext cx="10275927" cy="708779"/>
          </a:xfrm>
          <a:prstGeom prst="rect">
            <a:avLst/>
          </a:prstGeom>
          <a:noFill/>
          <a:ln/>
        </p:spPr>
        <p:txBody>
          <a:bodyPr wrap="none" lIns="0" tIns="0" rIns="0" bIns="0" rtlCol="0" anchor="t"/>
          <a:lstStyle/>
          <a:p>
            <a:pPr marL="0" indent="0" algn="l">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Benefits of Using MERN for Blogsphere</a:t>
            </a:r>
            <a:endParaRPr lang="en-US" sz="4450" dirty="0"/>
          </a:p>
        </p:txBody>
      </p:sp>
      <p:sp>
        <p:nvSpPr>
          <p:cNvPr id="3" name="Shape 1"/>
          <p:cNvSpPr/>
          <p:nvPr/>
        </p:nvSpPr>
        <p:spPr>
          <a:xfrm>
            <a:off x="793790" y="1990249"/>
            <a:ext cx="6407944" cy="2592348"/>
          </a:xfrm>
          <a:prstGeom prst="roundRect">
            <a:avLst>
              <a:gd name="adj" fmla="val 3675"/>
            </a:avLst>
          </a:prstGeom>
          <a:solidFill>
            <a:srgbClr val="E2E3E9"/>
          </a:solidFill>
          <a:ln w="7620">
            <a:solidFill>
              <a:srgbClr val="C8C9CF"/>
            </a:solidFill>
            <a:prstDash val="solid"/>
          </a:ln>
        </p:spPr>
      </p:sp>
      <p:pic>
        <p:nvPicPr>
          <p:cNvPr id="4" name="Image 0" descr="preencoded.png"/>
          <p:cNvPicPr>
            <a:picLocks noChangeAspect="1"/>
          </p:cNvPicPr>
          <p:nvPr/>
        </p:nvPicPr>
        <p:blipFill>
          <a:blip r:embed="rId3"/>
          <a:stretch>
            <a:fillRect/>
          </a:stretch>
        </p:blipFill>
        <p:spPr>
          <a:xfrm>
            <a:off x="1028224" y="2224683"/>
            <a:ext cx="680442" cy="680442"/>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390" y="2411730"/>
            <a:ext cx="306110" cy="306110"/>
          </a:xfrm>
          <a:prstGeom prst="rect">
            <a:avLst/>
          </a:prstGeom>
        </p:spPr>
      </p:pic>
      <p:sp>
        <p:nvSpPr>
          <p:cNvPr id="6" name="Text 2"/>
          <p:cNvSpPr/>
          <p:nvPr/>
        </p:nvSpPr>
        <p:spPr>
          <a:xfrm>
            <a:off x="1028224" y="31319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Unified Language</a:t>
            </a:r>
            <a:endParaRPr lang="en-US" sz="2200" dirty="0"/>
          </a:p>
        </p:txBody>
      </p:sp>
      <p:sp>
        <p:nvSpPr>
          <p:cNvPr id="7" name="Text 3"/>
          <p:cNvSpPr/>
          <p:nvPr/>
        </p:nvSpPr>
        <p:spPr>
          <a:xfrm>
            <a:off x="1028224" y="362235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JavaScript across the entire stack simplifies development and fosters a cohesive team environment.</a:t>
            </a:r>
            <a:endParaRPr lang="en-US" sz="1750" dirty="0"/>
          </a:p>
        </p:txBody>
      </p:sp>
      <p:sp>
        <p:nvSpPr>
          <p:cNvPr id="8" name="Shape 4"/>
          <p:cNvSpPr/>
          <p:nvPr/>
        </p:nvSpPr>
        <p:spPr>
          <a:xfrm>
            <a:off x="7428548" y="1990249"/>
            <a:ext cx="6408063" cy="2592348"/>
          </a:xfrm>
          <a:prstGeom prst="roundRect">
            <a:avLst>
              <a:gd name="adj" fmla="val 3675"/>
            </a:avLst>
          </a:prstGeom>
          <a:solidFill>
            <a:srgbClr val="E2E3E9"/>
          </a:solidFill>
          <a:ln w="7620">
            <a:solidFill>
              <a:srgbClr val="C8C9CF"/>
            </a:solidFill>
            <a:prstDash val="solid"/>
          </a:ln>
        </p:spPr>
      </p:sp>
      <p:pic>
        <p:nvPicPr>
          <p:cNvPr id="9" name="Image 2" descr="preencoded.png"/>
          <p:cNvPicPr>
            <a:picLocks noChangeAspect="1"/>
          </p:cNvPicPr>
          <p:nvPr/>
        </p:nvPicPr>
        <p:blipFill>
          <a:blip r:embed="rId6"/>
          <a:stretch>
            <a:fillRect/>
          </a:stretch>
        </p:blipFill>
        <p:spPr>
          <a:xfrm>
            <a:off x="7662982" y="2224683"/>
            <a:ext cx="680442" cy="680442"/>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0148" y="2411730"/>
            <a:ext cx="306110" cy="306110"/>
          </a:xfrm>
          <a:prstGeom prst="rect">
            <a:avLst/>
          </a:prstGeom>
        </p:spPr>
      </p:pic>
      <p:sp>
        <p:nvSpPr>
          <p:cNvPr id="11" name="Text 5"/>
          <p:cNvSpPr/>
          <p:nvPr/>
        </p:nvSpPr>
        <p:spPr>
          <a:xfrm>
            <a:off x="7662982" y="31319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Flexible Schema</a:t>
            </a:r>
            <a:endParaRPr lang="en-US" sz="2200" dirty="0"/>
          </a:p>
        </p:txBody>
      </p:sp>
      <p:sp>
        <p:nvSpPr>
          <p:cNvPr id="12" name="Text 6"/>
          <p:cNvSpPr/>
          <p:nvPr/>
        </p:nvSpPr>
        <p:spPr>
          <a:xfrm>
            <a:off x="7662982" y="3622358"/>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MongoDB's adaptable schema easily accommodates evolving blog features without complex migrations.</a:t>
            </a:r>
            <a:endParaRPr lang="en-US" sz="1750" dirty="0"/>
          </a:p>
        </p:txBody>
      </p:sp>
      <p:sp>
        <p:nvSpPr>
          <p:cNvPr id="13" name="Shape 7"/>
          <p:cNvSpPr/>
          <p:nvPr/>
        </p:nvSpPr>
        <p:spPr>
          <a:xfrm>
            <a:off x="793790" y="4809411"/>
            <a:ext cx="6407944" cy="2592348"/>
          </a:xfrm>
          <a:prstGeom prst="roundRect">
            <a:avLst>
              <a:gd name="adj" fmla="val 3675"/>
            </a:avLst>
          </a:prstGeom>
          <a:solidFill>
            <a:srgbClr val="E2E3E9"/>
          </a:solidFill>
          <a:ln w="7620">
            <a:solidFill>
              <a:srgbClr val="C8C9CF"/>
            </a:solidFill>
            <a:prstDash val="solid"/>
          </a:ln>
        </p:spPr>
      </p:sp>
      <p:pic>
        <p:nvPicPr>
          <p:cNvPr id="14" name="Image 4" descr="preencoded.png"/>
          <p:cNvPicPr>
            <a:picLocks noChangeAspect="1"/>
          </p:cNvPicPr>
          <p:nvPr/>
        </p:nvPicPr>
        <p:blipFill>
          <a:blip r:embed="rId9"/>
          <a:stretch>
            <a:fillRect/>
          </a:stretch>
        </p:blipFill>
        <p:spPr>
          <a:xfrm>
            <a:off x="1028224" y="5043845"/>
            <a:ext cx="680442" cy="680442"/>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15390" y="5230892"/>
            <a:ext cx="306110" cy="306110"/>
          </a:xfrm>
          <a:prstGeom prst="rect">
            <a:avLst/>
          </a:prstGeom>
        </p:spPr>
      </p:pic>
      <p:sp>
        <p:nvSpPr>
          <p:cNvPr id="16" name="Text 8"/>
          <p:cNvSpPr/>
          <p:nvPr/>
        </p:nvSpPr>
        <p:spPr>
          <a:xfrm>
            <a:off x="1028224" y="59511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Fast API Responses</a:t>
            </a:r>
            <a:endParaRPr lang="en-US" sz="2200" dirty="0"/>
          </a:p>
        </p:txBody>
      </p:sp>
      <p:sp>
        <p:nvSpPr>
          <p:cNvPr id="17" name="Text 9"/>
          <p:cNvSpPr/>
          <p:nvPr/>
        </p:nvSpPr>
        <p:spPr>
          <a:xfrm>
            <a:off x="1028224" y="6441519"/>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Node.js's event-driven architecture ensures quick and efficient backend performance.</a:t>
            </a:r>
            <a:endParaRPr lang="en-US" sz="1750" dirty="0"/>
          </a:p>
        </p:txBody>
      </p:sp>
      <p:sp>
        <p:nvSpPr>
          <p:cNvPr id="18" name="Shape 10"/>
          <p:cNvSpPr/>
          <p:nvPr/>
        </p:nvSpPr>
        <p:spPr>
          <a:xfrm>
            <a:off x="7428548" y="4809411"/>
            <a:ext cx="6408063" cy="2592348"/>
          </a:xfrm>
          <a:prstGeom prst="roundRect">
            <a:avLst>
              <a:gd name="adj" fmla="val 3675"/>
            </a:avLst>
          </a:prstGeom>
          <a:solidFill>
            <a:srgbClr val="E2E3E9"/>
          </a:solidFill>
          <a:ln w="7620">
            <a:solidFill>
              <a:srgbClr val="C8C9CF"/>
            </a:solidFill>
            <a:prstDash val="solid"/>
          </a:ln>
        </p:spPr>
      </p:sp>
      <p:pic>
        <p:nvPicPr>
          <p:cNvPr id="19" name="Image 6" descr="preencoded.png"/>
          <p:cNvPicPr>
            <a:picLocks noChangeAspect="1"/>
          </p:cNvPicPr>
          <p:nvPr/>
        </p:nvPicPr>
        <p:blipFill>
          <a:blip r:embed="rId12"/>
          <a:stretch>
            <a:fillRect/>
          </a:stretch>
        </p:blipFill>
        <p:spPr>
          <a:xfrm>
            <a:off x="7662982" y="5043845"/>
            <a:ext cx="680442" cy="680442"/>
          </a:xfrm>
          <a:prstGeom prst="rect">
            <a:avLst/>
          </a:prstGeom>
        </p:spPr>
      </p:pic>
      <p:pic>
        <p:nvPicPr>
          <p:cNvPr id="20"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50148" y="5230892"/>
            <a:ext cx="306110" cy="306110"/>
          </a:xfrm>
          <a:prstGeom prst="rect">
            <a:avLst/>
          </a:prstGeom>
        </p:spPr>
      </p:pic>
      <p:sp>
        <p:nvSpPr>
          <p:cNvPr id="21" name="Text 11"/>
          <p:cNvSpPr/>
          <p:nvPr/>
        </p:nvSpPr>
        <p:spPr>
          <a:xfrm>
            <a:off x="7662982" y="5951101"/>
            <a:ext cx="3194209"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Scalable &amp; Maintainable</a:t>
            </a:r>
            <a:endParaRPr lang="en-US" sz="2200" dirty="0"/>
          </a:p>
        </p:txBody>
      </p:sp>
      <p:sp>
        <p:nvSpPr>
          <p:cNvPr id="22" name="Text 12"/>
          <p:cNvSpPr/>
          <p:nvPr/>
        </p:nvSpPr>
        <p:spPr>
          <a:xfrm>
            <a:off x="7662982" y="6441519"/>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Modular components lead to a codebase that is both scalable for growth and easy to maintain.</a:t>
            </a:r>
            <a:endParaRPr lang="en-US" sz="1750" dirty="0"/>
          </a:p>
        </p:txBody>
      </p:sp>
      <p:sp>
        <p:nvSpPr>
          <p:cNvPr id="23" name="Rectangle 22">
            <a:extLst>
              <a:ext uri="{FF2B5EF4-FFF2-40B4-BE49-F238E27FC236}">
                <a16:creationId xmlns:a16="http://schemas.microsoft.com/office/drawing/2014/main" id="{84FA7842-FB7A-0A49-CD2E-174FA05337CC}"/>
              </a:ext>
            </a:extLst>
          </p:cNvPr>
          <p:cNvSpPr/>
          <p:nvPr/>
        </p:nvSpPr>
        <p:spPr>
          <a:xfrm>
            <a:off x="12843164" y="7699664"/>
            <a:ext cx="1693718" cy="529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6998" y="843419"/>
            <a:ext cx="5879275" cy="756782"/>
          </a:xfrm>
          <a:prstGeom prst="rect">
            <a:avLst/>
          </a:prstGeom>
          <a:noFill/>
          <a:ln/>
        </p:spPr>
        <p:txBody>
          <a:bodyPr wrap="none" lIns="0" tIns="0" rIns="0" bIns="0" rtlCol="0" anchor="t"/>
          <a:lstStyle/>
          <a:p>
            <a:pPr marL="0" indent="0" algn="l">
              <a:lnSpc>
                <a:spcPts val="2750"/>
              </a:lnSpc>
              <a:buNone/>
            </a:pPr>
            <a:r>
              <a:rPr lang="en-US" sz="2800" dirty="0">
                <a:solidFill>
                  <a:srgbClr val="505468"/>
                </a:solidFill>
                <a:latin typeface="Instrument Sans Semi Bold" pitchFamily="34" charset="0"/>
                <a:ea typeface="Instrument Sans Semi Bold" pitchFamily="34" charset="-122"/>
                <a:cs typeface="Instrument Sans Semi Bold" pitchFamily="34" charset="-120"/>
              </a:rPr>
              <a:t>Real-World Impact &amp; Future </a:t>
            </a:r>
          </a:p>
          <a:p>
            <a:pPr marL="0" indent="0" algn="l">
              <a:lnSpc>
                <a:spcPts val="2750"/>
              </a:lnSpc>
              <a:buNone/>
            </a:pPr>
            <a:r>
              <a:rPr lang="en-US" sz="2800" dirty="0">
                <a:solidFill>
                  <a:srgbClr val="505468"/>
                </a:solidFill>
                <a:latin typeface="Instrument Sans Semi Bold" pitchFamily="34" charset="0"/>
                <a:ea typeface="Instrument Sans Semi Bold" pitchFamily="34" charset="-122"/>
                <a:cs typeface="Instrument Sans Semi Bold" pitchFamily="34" charset="-120"/>
              </a:rPr>
              <a:t>Enhancements</a:t>
            </a:r>
            <a:endParaRPr lang="en-US" sz="2800" dirty="0"/>
          </a:p>
        </p:txBody>
      </p:sp>
      <p:sp>
        <p:nvSpPr>
          <p:cNvPr id="3" name="Text 1"/>
          <p:cNvSpPr/>
          <p:nvPr/>
        </p:nvSpPr>
        <p:spPr>
          <a:xfrm>
            <a:off x="666998" y="1814698"/>
            <a:ext cx="6780014" cy="652149"/>
          </a:xfrm>
          <a:prstGeom prst="rect">
            <a:avLst/>
          </a:prstGeom>
          <a:noFill/>
          <a:ln/>
        </p:spPr>
        <p:txBody>
          <a:bodyPr wrap="square" lIns="0" tIns="0" rIns="0" bIns="0" rtlCol="0" anchor="t"/>
          <a:lstStyle/>
          <a:p>
            <a:pPr marL="0" indent="0" algn="l">
              <a:buNone/>
            </a:pPr>
            <a:r>
              <a:rPr lang="en-US" sz="1600" dirty="0">
                <a:solidFill>
                  <a:srgbClr val="5B5F71"/>
                </a:solidFill>
                <a:latin typeface="Instrument Sans Medium" pitchFamily="34" charset="0"/>
                <a:ea typeface="Instrument Sans Medium" pitchFamily="34" charset="-122"/>
                <a:cs typeface="Instrument Sans Medium" pitchFamily="34" charset="-120"/>
              </a:rPr>
              <a:t>Blogsphere empowers content creators with cutting-edge tools to manage their digital presence effectively. It's more than just a platform; it's a foundation for creative expression and efficient content delivery.</a:t>
            </a:r>
            <a:endParaRPr lang="en-US" sz="1600" dirty="0"/>
          </a:p>
        </p:txBody>
      </p:sp>
      <p:sp>
        <p:nvSpPr>
          <p:cNvPr id="4" name="Text 2"/>
          <p:cNvSpPr/>
          <p:nvPr/>
        </p:nvSpPr>
        <p:spPr>
          <a:xfrm>
            <a:off x="666998" y="3194447"/>
            <a:ext cx="3759529" cy="382132"/>
          </a:xfrm>
          <a:prstGeom prst="rect">
            <a:avLst/>
          </a:prstGeom>
          <a:noFill/>
          <a:ln/>
        </p:spPr>
        <p:txBody>
          <a:bodyPr wrap="none" lIns="0" tIns="0" rIns="0" bIns="0" rtlCol="0" anchor="t"/>
          <a:lstStyle/>
          <a:p>
            <a:pPr marL="0" indent="0" algn="l">
              <a:lnSpc>
                <a:spcPts val="1650"/>
              </a:lnSpc>
              <a:buNone/>
            </a:pPr>
            <a:r>
              <a:rPr lang="en-US" sz="3200" dirty="0">
                <a:solidFill>
                  <a:srgbClr val="505468"/>
                </a:solidFill>
                <a:latin typeface="Instrument Sans Semi Bold" pitchFamily="34" charset="0"/>
                <a:ea typeface="Instrument Sans Semi Bold" pitchFamily="34" charset="-122"/>
                <a:cs typeface="Instrument Sans Semi Bold" pitchFamily="34" charset="-120"/>
              </a:rPr>
              <a:t>Future Possibilities:</a:t>
            </a:r>
            <a:endParaRPr lang="en-US" sz="3200" dirty="0"/>
          </a:p>
        </p:txBody>
      </p:sp>
      <p:sp>
        <p:nvSpPr>
          <p:cNvPr id="5" name="Text 3"/>
          <p:cNvSpPr/>
          <p:nvPr/>
        </p:nvSpPr>
        <p:spPr>
          <a:xfrm>
            <a:off x="302333" y="3788725"/>
            <a:ext cx="6780014" cy="652149"/>
          </a:xfrm>
          <a:prstGeom prst="rect">
            <a:avLst/>
          </a:prstGeom>
          <a:noFill/>
          <a:ln/>
        </p:spPr>
        <p:txBody>
          <a:bodyPr wrap="square" lIns="0" tIns="0" rIns="0" bIns="0" rtlCol="0" anchor="t"/>
          <a:lstStyle/>
          <a:p>
            <a:pPr marL="342900" indent="-342900" algn="l">
              <a:buSzPct val="100000"/>
              <a:buChar char="•"/>
            </a:pPr>
            <a:r>
              <a:rPr lang="en-US" sz="1600" dirty="0">
                <a:solidFill>
                  <a:srgbClr val="505468"/>
                </a:solidFill>
                <a:latin typeface="Instrument Sans Medium" pitchFamily="34" charset="0"/>
                <a:ea typeface="Instrument Sans Medium" pitchFamily="34" charset="-122"/>
                <a:cs typeface="Instrument Sans Medium" pitchFamily="34" charset="-120"/>
              </a:rPr>
              <a:t>Enhanced Functionality:</a:t>
            </a:r>
            <a:r>
              <a:rPr lang="en-US" sz="1600" dirty="0">
                <a:solidFill>
                  <a:srgbClr val="5B5F71"/>
                </a:solidFill>
                <a:latin typeface="Instrument Sans Medium" pitchFamily="34" charset="0"/>
                <a:ea typeface="Instrument Sans Medium" pitchFamily="34" charset="-122"/>
                <a:cs typeface="Instrument Sans Medium" pitchFamily="34" charset="-120"/>
              </a:rPr>
              <a:t> Integration of advanced search capabilities, comment sections, and microservices for richer user interaction.</a:t>
            </a:r>
            <a:endParaRPr lang="en-US" sz="1600" dirty="0"/>
          </a:p>
        </p:txBody>
      </p:sp>
      <p:sp>
        <p:nvSpPr>
          <p:cNvPr id="6" name="Text 4"/>
          <p:cNvSpPr/>
          <p:nvPr/>
        </p:nvSpPr>
        <p:spPr>
          <a:xfrm>
            <a:off x="302333" y="4572382"/>
            <a:ext cx="6780014" cy="652149"/>
          </a:xfrm>
          <a:prstGeom prst="rect">
            <a:avLst/>
          </a:prstGeom>
          <a:noFill/>
          <a:ln/>
        </p:spPr>
        <p:txBody>
          <a:bodyPr wrap="square" lIns="0" tIns="0" rIns="0" bIns="0" rtlCol="0" anchor="t"/>
          <a:lstStyle/>
          <a:p>
            <a:pPr marL="342900" indent="-342900" algn="l">
              <a:buSzPct val="100000"/>
              <a:buChar char="•"/>
            </a:pPr>
            <a:r>
              <a:rPr lang="en-US" sz="1600" dirty="0">
                <a:solidFill>
                  <a:srgbClr val="505468"/>
                </a:solidFill>
                <a:latin typeface="Instrument Sans Medium" pitchFamily="34" charset="0"/>
                <a:ea typeface="Instrument Sans Medium" pitchFamily="34" charset="-122"/>
                <a:cs typeface="Instrument Sans Medium" pitchFamily="34" charset="-120"/>
              </a:rPr>
              <a:t>Cloud Deployment:</a:t>
            </a:r>
            <a:r>
              <a:rPr lang="en-US" sz="1600" dirty="0">
                <a:solidFill>
                  <a:srgbClr val="5B5F71"/>
                </a:solidFill>
                <a:latin typeface="Instrument Sans Medium" pitchFamily="34" charset="0"/>
                <a:ea typeface="Instrument Sans Medium" pitchFamily="34" charset="-122"/>
                <a:cs typeface="Instrument Sans Medium" pitchFamily="34" charset="-120"/>
              </a:rPr>
              <a:t> Streamlined deployment to various cloud platforms with robust CI/CD pipelines, ensuring continuous updates and scalability.</a:t>
            </a:r>
            <a:endParaRPr lang="en-US" sz="1600" dirty="0"/>
          </a:p>
        </p:txBody>
      </p:sp>
      <p:pic>
        <p:nvPicPr>
          <p:cNvPr id="7" name="Image 0" descr="preencoded.png"/>
          <p:cNvPicPr>
            <a:picLocks noChangeAspect="1"/>
          </p:cNvPicPr>
          <p:nvPr/>
        </p:nvPicPr>
        <p:blipFill>
          <a:blip r:embed="rId3"/>
          <a:stretch>
            <a:fillRect/>
          </a:stretch>
        </p:blipFill>
        <p:spPr>
          <a:xfrm>
            <a:off x="7461171" y="963692"/>
            <a:ext cx="6780014" cy="6780014"/>
          </a:xfrm>
          <a:prstGeom prst="rect">
            <a:avLst/>
          </a:prstGeom>
        </p:spPr>
      </p:pic>
      <p:sp>
        <p:nvSpPr>
          <p:cNvPr id="9" name="Rectangle 8">
            <a:extLst>
              <a:ext uri="{FF2B5EF4-FFF2-40B4-BE49-F238E27FC236}">
                <a16:creationId xmlns:a16="http://schemas.microsoft.com/office/drawing/2014/main" id="{6AD727FB-D0C5-4C78-A644-89060E8E047A}"/>
              </a:ext>
            </a:extLst>
          </p:cNvPr>
          <p:cNvSpPr/>
          <p:nvPr/>
        </p:nvSpPr>
        <p:spPr>
          <a:xfrm>
            <a:off x="12843164" y="7699664"/>
            <a:ext cx="1693718" cy="529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798</Words>
  <Application>Microsoft Office PowerPoint</Application>
  <PresentationFormat>Custom</PresentationFormat>
  <Paragraphs>96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Instrument Sans Medium</vt:lpstr>
      <vt:lpstr>Consolas</vt:lpstr>
      <vt:lpstr>Arial</vt:lpstr>
      <vt:lpstr>Instrument Sans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Vishal Kore</cp:lastModifiedBy>
  <cp:revision>7</cp:revision>
  <dcterms:created xsi:type="dcterms:W3CDTF">2025-11-28T17:30:17Z</dcterms:created>
  <dcterms:modified xsi:type="dcterms:W3CDTF">2025-12-16T12:08:53Z</dcterms:modified>
</cp:coreProperties>
</file>